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25118" y="191465"/>
            <a:ext cx="6893559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07794" y="2168474"/>
            <a:ext cx="7051040" cy="2075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118" y="515264"/>
            <a:ext cx="689355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marR="5080" indent="-121920">
              <a:lnSpc>
                <a:spcPct val="100000"/>
              </a:lnSpc>
              <a:spcBef>
                <a:spcPts val="95"/>
              </a:spcBef>
            </a:pPr>
            <a:r>
              <a:rPr b="1" spc="-65" dirty="0" smtClean="0">
                <a:latin typeface="Calibri"/>
                <a:cs typeface="Calibri"/>
              </a:rPr>
              <a:t>PATHOLOGICAL</a:t>
            </a:r>
            <a:r>
              <a:rPr b="1" spc="-25" dirty="0" smtClean="0">
                <a:latin typeface="Calibri"/>
                <a:cs typeface="Calibri"/>
              </a:rPr>
              <a:t> </a:t>
            </a:r>
            <a:r>
              <a:rPr b="1" spc="-60" dirty="0">
                <a:latin typeface="Calibri"/>
                <a:cs typeface="Calibri"/>
              </a:rPr>
              <a:t>PIGMENTATION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25118" y="3352800"/>
            <a:ext cx="4894683" cy="117275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215515" algn="ctr">
              <a:lnSpc>
                <a:spcPct val="100000"/>
              </a:lnSpc>
              <a:spcBef>
                <a:spcPts val="865"/>
              </a:spcBef>
              <a:tabLst>
                <a:tab pos="2559050" algn="l"/>
                <a:tab pos="2559685" algn="l"/>
              </a:tabLst>
            </a:pPr>
            <a:r>
              <a:rPr b="1" spc="-5" dirty="0">
                <a:latin typeface="Calibri"/>
                <a:cs typeface="Calibri"/>
              </a:rPr>
              <a:t>Lecture </a:t>
            </a:r>
            <a:r>
              <a:rPr b="1" spc="-10" dirty="0" smtClean="0">
                <a:latin typeface="Calibri"/>
                <a:cs typeface="Calibri"/>
              </a:rPr>
              <a:t>by</a:t>
            </a:r>
            <a:endParaRPr lang="en-US" b="1" spc="-10" dirty="0" smtClean="0">
              <a:latin typeface="Calibri"/>
              <a:cs typeface="Calibri"/>
            </a:endParaRPr>
          </a:p>
          <a:p>
            <a:pPr marL="2215515" algn="ctr">
              <a:lnSpc>
                <a:spcPct val="100000"/>
              </a:lnSpc>
              <a:spcBef>
                <a:spcPts val="865"/>
              </a:spcBef>
              <a:tabLst>
                <a:tab pos="2559050" algn="l"/>
                <a:tab pos="2559685" algn="l"/>
              </a:tabLst>
            </a:pPr>
            <a:r>
              <a:rPr lang="en-US" b="1" spc="-10" dirty="0" smtClean="0">
                <a:latin typeface="Calibri"/>
                <a:cs typeface="Calibri"/>
              </a:rPr>
              <a:t>Assistant Professor</a:t>
            </a:r>
          </a:p>
          <a:p>
            <a:pPr marL="2215515" algn="ctr">
              <a:lnSpc>
                <a:spcPct val="100000"/>
              </a:lnSpc>
              <a:spcBef>
                <a:spcPts val="865"/>
              </a:spcBef>
              <a:tabLst>
                <a:tab pos="2559050" algn="l"/>
                <a:tab pos="2559685" algn="l"/>
              </a:tabLst>
            </a:pPr>
            <a:r>
              <a:rPr lang="en-US" b="1" spc="-10" dirty="0" smtClean="0">
                <a:latin typeface="Calibri"/>
                <a:cs typeface="Calibri"/>
              </a:rPr>
              <a:t>Dr. Jihad A. Ahmed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46379"/>
            <a:ext cx="8707120" cy="6084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Hemosiderin(cont.)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Calibri"/>
              <a:cs typeface="Calibri"/>
            </a:endParaRPr>
          </a:p>
          <a:p>
            <a:pPr marL="355600" marR="805815" indent="-342900">
              <a:lnSpc>
                <a:spcPts val="324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H&amp;E </a:t>
            </a:r>
            <a:r>
              <a:rPr sz="3000" spc="-15" dirty="0">
                <a:latin typeface="Calibri"/>
                <a:cs typeface="Calibri"/>
              </a:rPr>
              <a:t>stained </a:t>
            </a:r>
            <a:r>
              <a:rPr sz="3000" spc="-5" dirty="0">
                <a:latin typeface="Calibri"/>
                <a:cs typeface="Calibri"/>
              </a:rPr>
              <a:t>sections, </a:t>
            </a:r>
            <a:r>
              <a:rPr sz="3000" spc="-10" dirty="0">
                <a:latin typeface="Calibri"/>
                <a:cs typeface="Calibri"/>
              </a:rPr>
              <a:t>deposits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hemosiderin  appear </a:t>
            </a:r>
            <a:r>
              <a:rPr sz="3000" b="1" spc="-10" dirty="0">
                <a:latin typeface="Calibri"/>
                <a:cs typeface="Calibri"/>
              </a:rPr>
              <a:t>golden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brown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ts val="342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special </a:t>
            </a:r>
            <a:r>
              <a:rPr sz="3000" spc="-15" dirty="0">
                <a:latin typeface="Calibri"/>
                <a:cs typeface="Calibri"/>
              </a:rPr>
              <a:t>stain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ferrous </a:t>
            </a:r>
            <a:r>
              <a:rPr sz="3000" spc="-20" dirty="0">
                <a:latin typeface="Calibri"/>
                <a:cs typeface="Calibri"/>
              </a:rPr>
              <a:t>iron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hemosiderin</a:t>
            </a:r>
            <a:r>
              <a:rPr sz="3000" spc="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endParaRPr sz="3000">
              <a:latin typeface="Calibri"/>
              <a:cs typeface="Calibri"/>
            </a:endParaRPr>
          </a:p>
          <a:p>
            <a:pPr marL="355600">
              <a:lnSpc>
                <a:spcPts val="3420"/>
              </a:lnSpc>
            </a:pPr>
            <a:r>
              <a:rPr sz="3000" b="1" spc="-10" dirty="0">
                <a:latin typeface="Calibri"/>
                <a:cs typeface="Calibri"/>
              </a:rPr>
              <a:t>Perl`s</a:t>
            </a:r>
            <a:r>
              <a:rPr sz="3000" spc="-10" dirty="0">
                <a:latin typeface="Calibri"/>
                <a:cs typeface="Calibri"/>
              </a:rPr>
              <a:t>, </a:t>
            </a:r>
            <a:r>
              <a:rPr sz="3000" dirty="0">
                <a:latin typeface="Calibri"/>
                <a:cs typeface="Calibri"/>
              </a:rPr>
              <a:t>which </a:t>
            </a:r>
            <a:r>
              <a:rPr sz="3000" spc="-15" dirty="0">
                <a:latin typeface="Calibri"/>
                <a:cs typeface="Calibri"/>
              </a:rPr>
              <a:t>stains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deposits </a:t>
            </a:r>
            <a:r>
              <a:rPr sz="3000" b="1" spc="-5" dirty="0">
                <a:latin typeface="Calibri"/>
                <a:cs typeface="Calibri"/>
              </a:rPr>
              <a:t>blue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b="1" spc="-10" dirty="0">
                <a:latin typeface="Calibri"/>
                <a:cs typeface="Calibri"/>
              </a:rPr>
              <a:t>Hematin</a:t>
            </a:r>
            <a:endParaRPr sz="3300">
              <a:latin typeface="Calibri"/>
              <a:cs typeface="Calibri"/>
            </a:endParaRPr>
          </a:p>
          <a:p>
            <a:pPr marL="355600" marR="81280" indent="-342900">
              <a:lnSpc>
                <a:spcPts val="3570"/>
              </a:lnSpc>
              <a:spcBef>
                <a:spcPts val="8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spc="-10" dirty="0">
                <a:latin typeface="Calibri"/>
                <a:cs typeface="Calibri"/>
              </a:rPr>
              <a:t>Hematin </a:t>
            </a:r>
            <a:r>
              <a:rPr sz="3300" dirty="0">
                <a:latin typeface="Calibri"/>
                <a:cs typeface="Calibri"/>
              </a:rPr>
              <a:t>is </a:t>
            </a:r>
            <a:r>
              <a:rPr sz="3300" spc="-5" dirty="0">
                <a:latin typeface="Calibri"/>
                <a:cs typeface="Calibri"/>
              </a:rPr>
              <a:t>insoluble deposits of </a:t>
            </a:r>
            <a:r>
              <a:rPr sz="3300" spc="-15" dirty="0">
                <a:latin typeface="Calibri"/>
                <a:cs typeface="Calibri"/>
              </a:rPr>
              <a:t>iron </a:t>
            </a:r>
            <a:r>
              <a:rPr sz="3300" dirty="0">
                <a:latin typeface="Calibri"/>
                <a:cs typeface="Calibri"/>
              </a:rPr>
              <a:t>in the </a:t>
            </a:r>
            <a:r>
              <a:rPr sz="3300" spc="-15" dirty="0">
                <a:latin typeface="Calibri"/>
                <a:cs typeface="Calibri"/>
              </a:rPr>
              <a:t>ferric  </a:t>
            </a:r>
            <a:r>
              <a:rPr sz="3300" spc="-30" dirty="0">
                <a:latin typeface="Calibri"/>
                <a:cs typeface="Calibri"/>
              </a:rPr>
              <a:t>state </a:t>
            </a:r>
            <a:r>
              <a:rPr sz="3300" spc="-10" dirty="0">
                <a:latin typeface="Calibri"/>
                <a:cs typeface="Calibri"/>
              </a:rPr>
              <a:t>that accumulate </a:t>
            </a:r>
            <a:r>
              <a:rPr sz="3300" spc="-5" dirty="0">
                <a:latin typeface="Calibri"/>
                <a:cs typeface="Calibri"/>
              </a:rPr>
              <a:t>outside</a:t>
            </a:r>
            <a:r>
              <a:rPr sz="3300" spc="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cells</a:t>
            </a:r>
            <a:endParaRPr sz="3300">
              <a:latin typeface="Calibri"/>
              <a:cs typeface="Calibri"/>
            </a:endParaRPr>
          </a:p>
          <a:p>
            <a:pPr marL="355600" marR="812800" indent="-342900">
              <a:lnSpc>
                <a:spcPts val="356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dirty="0">
                <a:latin typeface="Calibri"/>
                <a:cs typeface="Calibri"/>
              </a:rPr>
              <a:t>As </a:t>
            </a:r>
            <a:r>
              <a:rPr sz="3300" spc="-25" dirty="0">
                <a:latin typeface="Calibri"/>
                <a:cs typeface="Calibri"/>
              </a:rPr>
              <a:t>for </a:t>
            </a:r>
            <a:r>
              <a:rPr sz="3300" spc="-5" dirty="0">
                <a:latin typeface="Calibri"/>
                <a:cs typeface="Calibri"/>
              </a:rPr>
              <a:t>hemosiderin, </a:t>
            </a:r>
            <a:r>
              <a:rPr sz="3300" spc="-10" dirty="0">
                <a:latin typeface="Calibri"/>
                <a:cs typeface="Calibri"/>
              </a:rPr>
              <a:t>hematin </a:t>
            </a:r>
            <a:r>
              <a:rPr sz="3300" spc="-15" dirty="0">
                <a:latin typeface="Calibri"/>
                <a:cs typeface="Calibri"/>
              </a:rPr>
              <a:t>originates </a:t>
            </a:r>
            <a:r>
              <a:rPr sz="3300" spc="-20" dirty="0">
                <a:latin typeface="Calibri"/>
                <a:cs typeface="Calibri"/>
              </a:rPr>
              <a:t>from  </a:t>
            </a:r>
            <a:r>
              <a:rPr sz="3300" spc="-10" dirty="0">
                <a:latin typeface="Calibri"/>
                <a:cs typeface="Calibri"/>
              </a:rPr>
              <a:t>haemoglobin </a:t>
            </a:r>
            <a:r>
              <a:rPr sz="3300" dirty="0">
                <a:latin typeface="Calibri"/>
                <a:cs typeface="Calibri"/>
              </a:rPr>
              <a:t>arising </a:t>
            </a:r>
            <a:r>
              <a:rPr sz="3300" spc="-15" dirty="0">
                <a:latin typeface="Calibri"/>
                <a:cs typeface="Calibri"/>
              </a:rPr>
              <a:t>from</a:t>
            </a:r>
            <a:r>
              <a:rPr sz="3300" spc="25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hemolysis</a:t>
            </a:r>
            <a:endParaRPr sz="3300">
              <a:latin typeface="Calibri"/>
              <a:cs typeface="Calibri"/>
            </a:endParaRPr>
          </a:p>
          <a:p>
            <a:pPr marL="355600" marR="5080" indent="-342900">
              <a:lnSpc>
                <a:spcPts val="356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300" spc="-5" dirty="0">
                <a:latin typeface="Calibri"/>
                <a:cs typeface="Calibri"/>
              </a:rPr>
              <a:t>Under </a:t>
            </a:r>
            <a:r>
              <a:rPr sz="3300" spc="-10" dirty="0">
                <a:latin typeface="Calibri"/>
                <a:cs typeface="Calibri"/>
              </a:rPr>
              <a:t>normal </a:t>
            </a:r>
            <a:r>
              <a:rPr sz="3300" spc="-5" dirty="0">
                <a:latin typeface="Calibri"/>
                <a:cs typeface="Calibri"/>
              </a:rPr>
              <a:t>conditions, haemoglobin </a:t>
            </a:r>
            <a:r>
              <a:rPr sz="3300" spc="-15" dirty="0">
                <a:latin typeface="Calibri"/>
                <a:cs typeface="Calibri"/>
              </a:rPr>
              <a:t>that </a:t>
            </a:r>
            <a:r>
              <a:rPr sz="3300" dirty="0">
                <a:latin typeface="Calibri"/>
                <a:cs typeface="Calibri"/>
              </a:rPr>
              <a:t>is  </a:t>
            </a:r>
            <a:r>
              <a:rPr sz="3300" spc="-10" dirty="0">
                <a:latin typeface="Calibri"/>
                <a:cs typeface="Calibri"/>
              </a:rPr>
              <a:t>released </a:t>
            </a:r>
            <a:r>
              <a:rPr sz="3300" spc="-25" dirty="0">
                <a:latin typeface="Calibri"/>
                <a:cs typeface="Calibri"/>
              </a:rPr>
              <a:t>into </a:t>
            </a:r>
            <a:r>
              <a:rPr sz="3300" dirty="0">
                <a:latin typeface="Calibri"/>
                <a:cs typeface="Calibri"/>
              </a:rPr>
              <a:t>the </a:t>
            </a:r>
            <a:r>
              <a:rPr sz="3300" spc="-10" dirty="0">
                <a:latin typeface="Calibri"/>
                <a:cs typeface="Calibri"/>
              </a:rPr>
              <a:t>circulation, </a:t>
            </a:r>
            <a:r>
              <a:rPr sz="3300" dirty="0">
                <a:latin typeface="Calibri"/>
                <a:cs typeface="Calibri"/>
              </a:rPr>
              <a:t>is </a:t>
            </a:r>
            <a:r>
              <a:rPr sz="3300" spc="-30" dirty="0">
                <a:latin typeface="Calibri"/>
                <a:cs typeface="Calibri"/>
              </a:rPr>
              <a:t>excreted </a:t>
            </a:r>
            <a:r>
              <a:rPr sz="3300" dirty="0">
                <a:latin typeface="Calibri"/>
                <a:cs typeface="Calibri"/>
              </a:rPr>
              <a:t>via</a:t>
            </a:r>
            <a:r>
              <a:rPr sz="3300" spc="9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urine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8315"/>
            <a:ext cx="8898890" cy="6595109"/>
          </a:xfrm>
          <a:prstGeom prst="rect">
            <a:avLst/>
          </a:prstGeom>
        </p:spPr>
        <p:txBody>
          <a:bodyPr vert="horz" wrap="square" lIns="0" tIns="24002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9"/>
              </a:spcBef>
            </a:pPr>
            <a:r>
              <a:rPr sz="2800" b="1" spc="-10" dirty="0">
                <a:latin typeface="Calibri"/>
                <a:cs typeface="Calibri"/>
              </a:rPr>
              <a:t>Hematin(cont.)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2100">
              <a:latin typeface="Calibri"/>
              <a:cs typeface="Calibri"/>
            </a:endParaRPr>
          </a:p>
          <a:p>
            <a:pPr marL="355600" marR="206375" indent="-342900" algn="just">
              <a:lnSpc>
                <a:spcPts val="2880"/>
              </a:lnSpc>
              <a:buFont typeface="Arial"/>
              <a:buChar char="•"/>
              <a:tabLst>
                <a:tab pos="355600" algn="l"/>
              </a:tabLst>
            </a:pPr>
            <a:r>
              <a:rPr sz="3000" spc="-45" dirty="0">
                <a:latin typeface="Calibri"/>
                <a:cs typeface="Calibri"/>
              </a:rPr>
              <a:t>However, </a:t>
            </a:r>
            <a:r>
              <a:rPr sz="3000" spc="-10" dirty="0">
                <a:latin typeface="Calibri"/>
                <a:cs typeface="Calibri"/>
              </a:rPr>
              <a:t>under conditions </a:t>
            </a:r>
            <a:r>
              <a:rPr sz="3000" spc="-15" dirty="0">
                <a:latin typeface="Calibri"/>
                <a:cs typeface="Calibri"/>
              </a:rPr>
              <a:t>involving </a:t>
            </a:r>
            <a:r>
              <a:rPr sz="3000" spc="-20" dirty="0">
                <a:latin typeface="Calibri"/>
                <a:cs typeface="Calibri"/>
              </a:rPr>
              <a:t>excessive </a:t>
            </a:r>
            <a:r>
              <a:rPr sz="3000" spc="-10" dirty="0">
                <a:latin typeface="Calibri"/>
                <a:cs typeface="Calibri"/>
              </a:rPr>
              <a:t>release  </a:t>
            </a:r>
            <a:r>
              <a:rPr sz="3000" spc="-5" dirty="0">
                <a:latin typeface="Calibri"/>
                <a:cs typeface="Calibri"/>
              </a:rPr>
              <a:t>of haemoglobin,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renal threshold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0" dirty="0">
                <a:latin typeface="Calibri"/>
                <a:cs typeface="Calibri"/>
              </a:rPr>
              <a:t>haemoglobin  </a:t>
            </a:r>
            <a:r>
              <a:rPr sz="3000" spc="-25" dirty="0">
                <a:latin typeface="Calibri"/>
                <a:cs typeface="Calibri"/>
              </a:rPr>
              <a:t>excretion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exceeded</a:t>
            </a:r>
            <a:endParaRPr sz="3000">
              <a:latin typeface="Calibri"/>
              <a:cs typeface="Calibri"/>
            </a:endParaRPr>
          </a:p>
          <a:p>
            <a:pPr marL="355600" marR="154305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Some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haemoglobin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10" dirty="0">
                <a:latin typeface="Calibri"/>
                <a:cs typeface="Calibri"/>
              </a:rPr>
              <a:t>circulation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b="1" spc="-25" dirty="0">
                <a:latin typeface="Calibri"/>
                <a:cs typeface="Calibri"/>
              </a:rPr>
              <a:t>oxidized 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methemoglobin i.e.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ferrous </a:t>
            </a:r>
            <a:r>
              <a:rPr sz="3000" spc="-20" dirty="0">
                <a:latin typeface="Calibri"/>
                <a:cs typeface="Calibri"/>
              </a:rPr>
              <a:t>iron </a:t>
            </a:r>
            <a:r>
              <a:rPr sz="3000" spc="-10" dirty="0">
                <a:latin typeface="Calibri"/>
                <a:cs typeface="Calibri"/>
              </a:rPr>
              <a:t>becomes </a:t>
            </a:r>
            <a:r>
              <a:rPr sz="3000" spc="-20" dirty="0">
                <a:latin typeface="Calibri"/>
                <a:cs typeface="Calibri"/>
              </a:rPr>
              <a:t>ferric  iron</a:t>
            </a:r>
            <a:endParaRPr sz="3000">
              <a:latin typeface="Calibri"/>
              <a:cs typeface="Calibri"/>
            </a:endParaRPr>
          </a:p>
          <a:p>
            <a:pPr marL="355600" marR="241173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latin typeface="Calibri"/>
                <a:cs typeface="Calibri"/>
              </a:rPr>
              <a:t>Methemoglobin </a:t>
            </a:r>
            <a:r>
              <a:rPr sz="3000" dirty="0">
                <a:latin typeface="Calibri"/>
                <a:cs typeface="Calibri"/>
              </a:rPr>
              <a:t>in turn </a:t>
            </a:r>
            <a:r>
              <a:rPr sz="3000" spc="-10" dirty="0">
                <a:latin typeface="Calibri"/>
                <a:cs typeface="Calibri"/>
              </a:rPr>
              <a:t>dissociates </a:t>
            </a:r>
            <a:r>
              <a:rPr sz="3000" spc="-15" dirty="0">
                <a:latin typeface="Calibri"/>
                <a:cs typeface="Calibri"/>
              </a:rPr>
              <a:t>into  </a:t>
            </a:r>
            <a:r>
              <a:rPr sz="3000" spc="-10" dirty="0">
                <a:latin typeface="Calibri"/>
                <a:cs typeface="Calibri"/>
              </a:rPr>
              <a:t>hematin(</a:t>
            </a:r>
            <a:r>
              <a:rPr sz="3000" b="1" spc="-10" dirty="0">
                <a:latin typeface="Calibri"/>
                <a:cs typeface="Calibri"/>
              </a:rPr>
              <a:t>ferriheme</a:t>
            </a:r>
            <a:r>
              <a:rPr sz="3000" spc="-10" dirty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Hematin </a:t>
            </a:r>
            <a:r>
              <a:rPr sz="3000" dirty="0">
                <a:latin typeface="Calibri"/>
                <a:cs typeface="Calibri"/>
              </a:rPr>
              <a:t>is then </a:t>
            </a:r>
            <a:r>
              <a:rPr sz="3000" spc="-5" dirty="0">
                <a:latin typeface="Calibri"/>
                <a:cs typeface="Calibri"/>
              </a:rPr>
              <a:t>bound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hemopexin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form </a:t>
            </a:r>
            <a:r>
              <a:rPr sz="3000" b="1" spc="-10" dirty="0">
                <a:latin typeface="Calibri"/>
                <a:cs typeface="Calibri"/>
              </a:rPr>
              <a:t>hematin-  hemopexin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complex</a:t>
            </a:r>
            <a:endParaRPr sz="3000">
              <a:latin typeface="Calibri"/>
              <a:cs typeface="Calibri"/>
            </a:endParaRPr>
          </a:p>
          <a:p>
            <a:pPr marL="355600" marR="27876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Any </a:t>
            </a:r>
            <a:r>
              <a:rPr sz="3000" spc="-10" dirty="0">
                <a:latin typeface="Calibri"/>
                <a:cs typeface="Calibri"/>
              </a:rPr>
              <a:t>remaining unbound hematin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bound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albumin 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form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methemalbumin</a:t>
            </a:r>
            <a:endParaRPr sz="3000">
              <a:latin typeface="Calibri"/>
              <a:cs typeface="Calibri"/>
            </a:endParaRPr>
          </a:p>
          <a:p>
            <a:pPr marL="355600" marR="18351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two compound hematin-hemopexin </a:t>
            </a:r>
            <a:r>
              <a:rPr sz="3000" dirty="0">
                <a:latin typeface="Calibri"/>
                <a:cs typeface="Calibri"/>
              </a:rPr>
              <a:t>and  </a:t>
            </a:r>
            <a:r>
              <a:rPr sz="3000" spc="-5" dirty="0">
                <a:latin typeface="Calibri"/>
                <a:cs typeface="Calibri"/>
              </a:rPr>
              <a:t>methemalbumin </a:t>
            </a:r>
            <a:r>
              <a:rPr sz="3000" spc="-15" dirty="0">
                <a:latin typeface="Calibri"/>
                <a:cs typeface="Calibri"/>
              </a:rPr>
              <a:t>are </a:t>
            </a:r>
            <a:r>
              <a:rPr sz="3000" spc="-20" dirty="0">
                <a:latin typeface="Calibri"/>
                <a:cs typeface="Calibri"/>
              </a:rPr>
              <a:t>converted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b="1" spc="-5" dirty="0">
                <a:latin typeface="Calibri"/>
                <a:cs typeface="Calibri"/>
              </a:rPr>
              <a:t>bilirubin </a:t>
            </a:r>
            <a:r>
              <a:rPr sz="3000" dirty="0">
                <a:latin typeface="Calibri"/>
                <a:cs typeface="Calibri"/>
              </a:rPr>
              <a:t>in the</a:t>
            </a:r>
            <a:r>
              <a:rPr sz="3000" spc="-10" dirty="0">
                <a:latin typeface="Calibri"/>
                <a:cs typeface="Calibri"/>
              </a:rPr>
              <a:t> liver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74751"/>
            <a:ext cx="4223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Identification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hematin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150365"/>
            <a:ext cx="8878570" cy="403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941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H&amp;E </a:t>
            </a:r>
            <a:r>
              <a:rPr sz="3200" spc="-15" dirty="0">
                <a:latin typeface="Calibri"/>
                <a:cs typeface="Calibri"/>
              </a:rPr>
              <a:t>stained </a:t>
            </a:r>
            <a:r>
              <a:rPr sz="3200" spc="-5" dirty="0">
                <a:latin typeface="Calibri"/>
                <a:cs typeface="Calibri"/>
              </a:rPr>
              <a:t>sections, </a:t>
            </a:r>
            <a:r>
              <a:rPr sz="3200" spc="-10" dirty="0">
                <a:latin typeface="Calibri"/>
                <a:cs typeface="Calibri"/>
              </a:rPr>
              <a:t>hematin appears </a:t>
            </a:r>
            <a:r>
              <a:rPr sz="3200" spc="-15" dirty="0">
                <a:latin typeface="Calibri"/>
                <a:cs typeface="Calibri"/>
              </a:rPr>
              <a:t>brown,  </a:t>
            </a:r>
            <a:r>
              <a:rPr sz="3200" spc="-5" dirty="0">
                <a:latin typeface="Calibri"/>
                <a:cs typeface="Calibri"/>
              </a:rPr>
              <a:t>hence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confused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hemosiderin</a:t>
            </a:r>
            <a:endParaRPr sz="3200">
              <a:latin typeface="Calibri"/>
              <a:cs typeface="Calibri"/>
            </a:endParaRPr>
          </a:p>
          <a:p>
            <a:pPr marL="355600" marR="44386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Distinction between hematin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hemosiderin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15" dirty="0">
                <a:latin typeface="Calibri"/>
                <a:cs typeface="Calibri"/>
              </a:rPr>
              <a:t>histological </a:t>
            </a:r>
            <a:r>
              <a:rPr sz="3200" spc="-5" dirty="0">
                <a:latin typeface="Calibri"/>
                <a:cs typeface="Calibri"/>
              </a:rPr>
              <a:t>section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based on the </a:t>
            </a:r>
            <a:r>
              <a:rPr sz="3200" spc="-15" dirty="0">
                <a:latin typeface="Calibri"/>
                <a:cs typeface="Calibri"/>
              </a:rPr>
              <a:t>facts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that:;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Hematin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20" dirty="0">
                <a:latin typeface="Calibri"/>
                <a:cs typeface="Calibri"/>
              </a:rPr>
              <a:t>found </a:t>
            </a:r>
            <a:r>
              <a:rPr sz="2800" spc="-10" dirty="0">
                <a:latin typeface="Calibri"/>
                <a:cs typeface="Calibri"/>
              </a:rPr>
              <a:t>outside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cells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  <a:tab pos="5474335" algn="l"/>
              </a:tabLst>
            </a:pPr>
            <a:r>
              <a:rPr sz="2800" spc="-10" dirty="0">
                <a:latin typeface="Calibri"/>
                <a:cs typeface="Calibri"/>
              </a:rPr>
              <a:t>Hematin </a:t>
            </a:r>
            <a:r>
              <a:rPr sz="2800" spc="-5" dirty="0">
                <a:latin typeface="Calibri"/>
                <a:cs typeface="Calibri"/>
              </a:rPr>
              <a:t>does not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positive	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5" dirty="0">
                <a:latin typeface="Calibri"/>
                <a:cs typeface="Calibri"/>
              </a:rPr>
              <a:t>Perl`s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stain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libri"/>
                <a:cs typeface="Calibri"/>
              </a:rPr>
              <a:t>NB </a:t>
            </a:r>
            <a:r>
              <a:rPr sz="2800" spc="-10" dirty="0">
                <a:latin typeface="Calibri"/>
                <a:cs typeface="Calibri"/>
              </a:rPr>
              <a:t>haemorrhages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use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20" dirty="0">
                <a:latin typeface="Calibri"/>
                <a:cs typeface="Calibri"/>
              </a:rPr>
              <a:t>non-buffered </a:t>
            </a:r>
            <a:r>
              <a:rPr sz="2800" spc="-15" dirty="0">
                <a:latin typeface="Calibri"/>
                <a:cs typeface="Calibri"/>
              </a:rPr>
              <a:t>formalin </a:t>
            </a:r>
            <a:r>
              <a:rPr sz="2800" spc="-10" dirty="0">
                <a:latin typeface="Calibri"/>
                <a:cs typeface="Calibri"/>
              </a:rPr>
              <a:t>induce  </a:t>
            </a:r>
            <a:r>
              <a:rPr sz="2800" spc="-15" dirty="0">
                <a:latin typeface="Calibri"/>
                <a:cs typeface="Calibri"/>
              </a:rPr>
              <a:t>formation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hematin artifacts </a:t>
            </a:r>
            <a:r>
              <a:rPr sz="2800" spc="-5" dirty="0">
                <a:latin typeface="Calibri"/>
                <a:cs typeface="Calibri"/>
              </a:rPr>
              <a:t>in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tissues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66200" cy="6839693"/>
          </a:xfrm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5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3. </a:t>
            </a:r>
            <a:r>
              <a:rPr sz="3200" b="1" dirty="0" smtClean="0">
                <a:solidFill>
                  <a:srgbClr val="FF0000"/>
                </a:solidFill>
                <a:latin typeface="Calibri"/>
                <a:cs typeface="Calibri"/>
              </a:rPr>
              <a:t>Bilirubin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676910" indent="-342900">
              <a:lnSpc>
                <a:spcPts val="3460"/>
              </a:lnSpc>
              <a:spcBef>
                <a:spcPts val="2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Bilirubin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b="1" spc="-10" dirty="0">
                <a:latin typeface="Calibri"/>
                <a:cs typeface="Calibri"/>
              </a:rPr>
              <a:t>yellow </a:t>
            </a:r>
            <a:r>
              <a:rPr sz="3200" spc="-5" dirty="0">
                <a:latin typeface="Calibri"/>
                <a:cs typeface="Calibri"/>
              </a:rPr>
              <a:t>bile </a:t>
            </a:r>
            <a:r>
              <a:rPr sz="3200" spc="-10" dirty="0">
                <a:latin typeface="Calibri"/>
                <a:cs typeface="Calibri"/>
              </a:rPr>
              <a:t>pigment </a:t>
            </a:r>
            <a:r>
              <a:rPr sz="3200" spc="-15" dirty="0">
                <a:latin typeface="Calibri"/>
                <a:cs typeface="Calibri"/>
              </a:rPr>
              <a:t>formed </a:t>
            </a:r>
            <a:r>
              <a:rPr sz="3200" spc="-20" dirty="0">
                <a:latin typeface="Calibri"/>
                <a:cs typeface="Calibri"/>
              </a:rPr>
              <a:t>from  </a:t>
            </a:r>
            <a:r>
              <a:rPr sz="3200" spc="-5" dirty="0">
                <a:latin typeface="Calibri"/>
                <a:cs typeface="Calibri"/>
              </a:rPr>
              <a:t>haemoglobin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Following hemolysis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senescent erythrocytes,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released haemoglobin(Hb)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normally </a:t>
            </a:r>
            <a:r>
              <a:rPr sz="3200" spc="-35" dirty="0">
                <a:latin typeface="Calibri"/>
                <a:cs typeface="Calibri"/>
              </a:rPr>
              <a:t>taken </a:t>
            </a:r>
            <a:r>
              <a:rPr sz="3200" spc="-5" dirty="0">
                <a:latin typeface="Calibri"/>
                <a:cs typeface="Calibri"/>
              </a:rPr>
              <a:t>by  </a:t>
            </a:r>
            <a:r>
              <a:rPr sz="3200" spc="-10" dirty="0">
                <a:latin typeface="Calibri"/>
                <a:cs typeface="Calibri"/>
              </a:rPr>
              <a:t>macrophages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reticuloendothelial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system(RES)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10" dirty="0">
                <a:latin typeface="Calibri"/>
                <a:cs typeface="Calibri"/>
              </a:rPr>
              <a:t>RES,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Hb </a:t>
            </a:r>
            <a:r>
              <a:rPr sz="3200" spc="-10" dirty="0">
                <a:latin typeface="Calibri"/>
                <a:cs typeface="Calibri"/>
              </a:rPr>
              <a:t>dissociates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b="1" dirty="0">
                <a:latin typeface="Calibri"/>
                <a:cs typeface="Calibri"/>
              </a:rPr>
              <a:t>heme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globin</a:t>
            </a:r>
            <a:endParaRPr sz="3200" dirty="0">
              <a:latin typeface="Calibri"/>
              <a:cs typeface="Calibri"/>
            </a:endParaRPr>
          </a:p>
          <a:p>
            <a:pPr marL="355600" marR="3429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4965" algn="l"/>
                <a:tab pos="355600" algn="l"/>
                <a:tab pos="6764655" algn="l"/>
              </a:tabLst>
            </a:pPr>
            <a:r>
              <a:rPr sz="3200" spc="-5" dirty="0">
                <a:latin typeface="Calibri"/>
                <a:cs typeface="Calibri"/>
              </a:rPr>
              <a:t>The amino </a:t>
            </a:r>
            <a:r>
              <a:rPr sz="3200" dirty="0">
                <a:latin typeface="Calibri"/>
                <a:cs typeface="Calibri"/>
              </a:rPr>
              <a:t>acids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globin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b="1" spc="-10" dirty="0">
                <a:latin typeface="Calibri"/>
                <a:cs typeface="Calibri"/>
              </a:rPr>
              <a:t>recycled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whereas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heme, </a:t>
            </a:r>
            <a:r>
              <a:rPr sz="3200" b="1" dirty="0">
                <a:latin typeface="Calibri"/>
                <a:cs typeface="Calibri"/>
              </a:rPr>
              <a:t>a </a:t>
            </a:r>
            <a:r>
              <a:rPr sz="3200" b="1" spc="-10" dirty="0">
                <a:latin typeface="Calibri"/>
                <a:cs typeface="Calibri"/>
              </a:rPr>
              <a:t>cyclic </a:t>
            </a:r>
            <a:r>
              <a:rPr sz="3200" dirty="0">
                <a:latin typeface="Calibri"/>
                <a:cs typeface="Calibri"/>
              </a:rPr>
              <a:t>molecule made </a:t>
            </a:r>
            <a:r>
              <a:rPr sz="3200" spc="-5" dirty="0">
                <a:latin typeface="Calibri"/>
                <a:cs typeface="Calibri"/>
              </a:rPr>
              <a:t>up of </a:t>
            </a:r>
            <a:r>
              <a:rPr sz="3200" spc="-25" dirty="0">
                <a:latin typeface="Calibri"/>
                <a:cs typeface="Calibri"/>
              </a:rPr>
              <a:t>four </a:t>
            </a:r>
            <a:r>
              <a:rPr sz="3200" b="1" spc="-10" dirty="0">
                <a:latin typeface="Calibri"/>
                <a:cs typeface="Calibri"/>
              </a:rPr>
              <a:t>pyrole  </a:t>
            </a:r>
            <a:r>
              <a:rPr sz="3200" dirty="0">
                <a:latin typeface="Calibri"/>
                <a:cs typeface="Calibri"/>
              </a:rPr>
              <a:t>rings and </a:t>
            </a:r>
            <a:r>
              <a:rPr sz="3200" spc="-10" dirty="0">
                <a:latin typeface="Calibri"/>
                <a:cs typeface="Calibri"/>
              </a:rPr>
              <a:t>centrally </a:t>
            </a:r>
            <a:r>
              <a:rPr sz="3200" spc="-5" dirty="0">
                <a:latin typeface="Calibri"/>
                <a:cs typeface="Calibri"/>
              </a:rPr>
              <a:t>placed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ferrous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iron	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opened</a:t>
            </a:r>
            <a:endParaRPr sz="3200" dirty="0">
              <a:latin typeface="Calibri"/>
              <a:cs typeface="Calibri"/>
            </a:endParaRPr>
          </a:p>
          <a:p>
            <a:pPr marL="355600" marR="65659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Oxidation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heme is </a:t>
            </a:r>
            <a:r>
              <a:rPr sz="3200" spc="-15" dirty="0">
                <a:latin typeface="Calibri"/>
                <a:cs typeface="Calibri"/>
              </a:rPr>
              <a:t>catalysed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b="1" spc="-5" dirty="0">
                <a:latin typeface="Calibri"/>
                <a:cs typeface="Calibri"/>
              </a:rPr>
              <a:t>heme  </a:t>
            </a:r>
            <a:r>
              <a:rPr sz="3200" b="1" spc="-20" dirty="0">
                <a:latin typeface="Calibri"/>
                <a:cs typeface="Calibri"/>
              </a:rPr>
              <a:t>oxygenase </a:t>
            </a:r>
            <a:r>
              <a:rPr sz="3200" dirty="0">
                <a:latin typeface="Calibri"/>
                <a:cs typeface="Calibri"/>
              </a:rPr>
              <a:t>and leads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its opening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a linear  molecule </a:t>
            </a:r>
            <a:r>
              <a:rPr sz="3200" spc="-5" dirty="0">
                <a:latin typeface="Calibri"/>
                <a:cs typeface="Calibri"/>
              </a:rPr>
              <a:t>called </a:t>
            </a:r>
            <a:r>
              <a:rPr sz="3200" b="1" spc="-5" dirty="0">
                <a:latin typeface="Calibri"/>
                <a:cs typeface="Calibri"/>
              </a:rPr>
              <a:t>biliverdin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carbon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monoxide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36651"/>
            <a:ext cx="25596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Bilirubin(cont.)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40994"/>
            <a:ext cx="8768080" cy="561911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25400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20" dirty="0">
                <a:latin typeface="Calibri"/>
                <a:cs typeface="Calibri"/>
              </a:rPr>
              <a:t>next </a:t>
            </a:r>
            <a:r>
              <a:rPr sz="3000" spc="-5" dirty="0">
                <a:latin typeface="Calibri"/>
                <a:cs typeface="Calibri"/>
              </a:rPr>
              <a:t>reaction, </a:t>
            </a:r>
            <a:r>
              <a:rPr sz="3000" spc="-15" dirty="0">
                <a:latin typeface="Calibri"/>
                <a:cs typeface="Calibri"/>
              </a:rPr>
              <a:t>biliverdin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reduced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b="1" spc="-15" dirty="0">
                <a:latin typeface="Calibri"/>
                <a:cs typeface="Calibri"/>
              </a:rPr>
              <a:t>unconjugated </a:t>
            </a:r>
            <a:r>
              <a:rPr sz="3000" b="1" spc="-5" dirty="0">
                <a:latin typeface="Calibri"/>
                <a:cs typeface="Calibri"/>
              </a:rPr>
              <a:t>bilirubin </a:t>
            </a:r>
            <a:r>
              <a:rPr sz="3000" spc="-10" dirty="0">
                <a:latin typeface="Calibri"/>
                <a:cs typeface="Calibri"/>
              </a:rPr>
              <a:t>under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catalytic </a:t>
            </a:r>
            <a:r>
              <a:rPr sz="3000" spc="-5" dirty="0">
                <a:latin typeface="Calibri"/>
                <a:cs typeface="Calibri"/>
              </a:rPr>
              <a:t>activity of  </a:t>
            </a:r>
            <a:r>
              <a:rPr sz="3000" spc="-15" dirty="0">
                <a:latin typeface="Calibri"/>
                <a:cs typeface="Calibri"/>
              </a:rPr>
              <a:t>biliverdin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reductase</a:t>
            </a:r>
            <a:endParaRPr sz="3000">
              <a:latin typeface="Calibri"/>
              <a:cs typeface="Calibri"/>
            </a:endParaRPr>
          </a:p>
          <a:p>
            <a:pPr marL="355600" marR="19304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unconjugated </a:t>
            </a:r>
            <a:r>
              <a:rPr sz="3000" spc="-5" dirty="0">
                <a:latin typeface="Calibri"/>
                <a:cs typeface="Calibri"/>
              </a:rPr>
              <a:t>bilirubin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then </a:t>
            </a:r>
            <a:r>
              <a:rPr sz="3000" spc="-10" dirty="0">
                <a:latin typeface="Calibri"/>
                <a:cs typeface="Calibri"/>
              </a:rPr>
              <a:t>released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spc="-5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RES </a:t>
            </a:r>
            <a:r>
              <a:rPr sz="3000" spc="-15" dirty="0">
                <a:latin typeface="Calibri"/>
                <a:cs typeface="Calibri"/>
              </a:rPr>
              <a:t>into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circulation, where </a:t>
            </a:r>
            <a:r>
              <a:rPr sz="3000" dirty="0">
                <a:latin typeface="Calibri"/>
                <a:cs typeface="Calibri"/>
              </a:rPr>
              <a:t>it is </a:t>
            </a:r>
            <a:r>
              <a:rPr sz="3000" b="1" spc="-5" dirty="0">
                <a:latin typeface="Calibri"/>
                <a:cs typeface="Calibri"/>
              </a:rPr>
              <a:t>bound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albumin</a:t>
            </a:r>
            <a:endParaRPr sz="3000">
              <a:latin typeface="Calibri"/>
              <a:cs typeface="Calibri"/>
            </a:endParaRPr>
          </a:p>
          <a:p>
            <a:pPr marL="355600" marR="1475740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albumin-bound </a:t>
            </a:r>
            <a:r>
              <a:rPr sz="3000" spc="-15" dirty="0">
                <a:latin typeface="Calibri"/>
                <a:cs typeface="Calibri"/>
              </a:rPr>
              <a:t>unconjugated </a:t>
            </a:r>
            <a:r>
              <a:rPr sz="3000" spc="-10" dirty="0">
                <a:latin typeface="Calibri"/>
                <a:cs typeface="Calibri"/>
              </a:rPr>
              <a:t>bilirubin </a:t>
            </a:r>
            <a:r>
              <a:rPr sz="3000" dirty="0">
                <a:latin typeface="Calibri"/>
                <a:cs typeface="Calibri"/>
              </a:rPr>
              <a:t>is  </a:t>
            </a:r>
            <a:r>
              <a:rPr sz="3000" spc="-20" dirty="0">
                <a:latin typeface="Calibri"/>
                <a:cs typeface="Calibri"/>
              </a:rPr>
              <a:t>transferred </a:t>
            </a:r>
            <a:r>
              <a:rPr sz="3000" spc="-15" dirty="0">
                <a:latin typeface="Calibri"/>
                <a:cs typeface="Calibri"/>
              </a:rPr>
              <a:t>into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hepatocytes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35" dirty="0">
                <a:latin typeface="Calibri"/>
                <a:cs typeface="Calibri"/>
              </a:rPr>
              <a:t>rate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20" dirty="0">
                <a:latin typeface="Calibri"/>
                <a:cs typeface="Calibri"/>
              </a:rPr>
              <a:t>transfer </a:t>
            </a:r>
            <a:r>
              <a:rPr sz="3000" spc="-1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dependent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on:</a:t>
            </a:r>
            <a:endParaRPr sz="3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concentration </a:t>
            </a:r>
            <a:r>
              <a:rPr sz="2600" spc="-5" dirty="0">
                <a:latin typeface="Calibri"/>
                <a:cs typeface="Calibri"/>
              </a:rPr>
              <a:t>of bilirubin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blood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concentration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albumin in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blood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blood flow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liver</a:t>
            </a:r>
            <a:endParaRPr sz="26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concentration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10" dirty="0">
                <a:latin typeface="Calibri"/>
                <a:cs typeface="Calibri"/>
              </a:rPr>
              <a:t>gamma-protein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hepatocytes</a:t>
            </a:r>
            <a:endParaRPr sz="26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concentration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15" dirty="0">
                <a:latin typeface="Calibri"/>
                <a:cs typeface="Calibri"/>
              </a:rPr>
              <a:t>unconjugated </a:t>
            </a:r>
            <a:r>
              <a:rPr sz="2600" spc="-5" dirty="0">
                <a:latin typeface="Calibri"/>
                <a:cs typeface="Calibri"/>
              </a:rPr>
              <a:t>bilirubin 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gamma-  protein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70179"/>
            <a:ext cx="2237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Bilirub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spc="-10" dirty="0">
                <a:latin typeface="Calibri"/>
                <a:cs typeface="Calibri"/>
              </a:rPr>
              <a:t>n</a:t>
            </a:r>
            <a:r>
              <a:rPr sz="2800" b="1" spc="-5" dirty="0">
                <a:latin typeface="Calibri"/>
                <a:cs typeface="Calibri"/>
              </a:rPr>
              <a:t>(co</a:t>
            </a:r>
            <a:r>
              <a:rPr sz="2800" b="1" spc="-35" dirty="0">
                <a:latin typeface="Calibri"/>
                <a:cs typeface="Calibri"/>
              </a:rPr>
              <a:t>n</a:t>
            </a:r>
            <a:r>
              <a:rPr sz="2800" b="1" spc="-5" dirty="0">
                <a:latin typeface="Calibri"/>
                <a:cs typeface="Calibri"/>
              </a:rPr>
              <a:t>t.)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783081"/>
            <a:ext cx="8867775" cy="53600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52387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The gamma-protein </a:t>
            </a:r>
            <a:r>
              <a:rPr sz="2500" spc="-5" dirty="0">
                <a:latin typeface="Calibri"/>
                <a:cs typeface="Calibri"/>
              </a:rPr>
              <a:t>releases the </a:t>
            </a:r>
            <a:r>
              <a:rPr sz="2500" spc="-15" dirty="0">
                <a:latin typeface="Calibri"/>
                <a:cs typeface="Calibri"/>
              </a:rPr>
              <a:t>unconjugated </a:t>
            </a:r>
            <a:r>
              <a:rPr sz="2500" spc="-10" dirty="0">
                <a:latin typeface="Calibri"/>
                <a:cs typeface="Calibri"/>
              </a:rPr>
              <a:t>bilirubin </a:t>
            </a:r>
            <a:r>
              <a:rPr sz="2500" spc="-15" dirty="0">
                <a:latin typeface="Calibri"/>
                <a:cs typeface="Calibri"/>
              </a:rPr>
              <a:t>at </a:t>
            </a:r>
            <a:r>
              <a:rPr sz="2500" spc="-5" dirty="0">
                <a:latin typeface="Calibri"/>
                <a:cs typeface="Calibri"/>
              </a:rPr>
              <a:t>the  </a:t>
            </a:r>
            <a:r>
              <a:rPr sz="2500" spc="-10" dirty="0">
                <a:latin typeface="Calibri"/>
                <a:cs typeface="Calibri"/>
              </a:rPr>
              <a:t>smooth </a:t>
            </a:r>
            <a:r>
              <a:rPr sz="2500" spc="-5" dirty="0">
                <a:latin typeface="Calibri"/>
                <a:cs typeface="Calibri"/>
              </a:rPr>
              <a:t>endoplasmic </a:t>
            </a:r>
            <a:r>
              <a:rPr sz="2500" spc="-10" dirty="0">
                <a:latin typeface="Calibri"/>
                <a:cs typeface="Calibri"/>
              </a:rPr>
              <a:t>reticulum adjacent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10" dirty="0">
                <a:latin typeface="Calibri"/>
                <a:cs typeface="Calibri"/>
              </a:rPr>
              <a:t>bile</a:t>
            </a:r>
            <a:r>
              <a:rPr sz="2500" spc="1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canaliculi</a:t>
            </a:r>
            <a:endParaRPr sz="2500">
              <a:latin typeface="Calibri"/>
              <a:cs typeface="Calibri"/>
            </a:endParaRPr>
          </a:p>
          <a:p>
            <a:pPr marL="355600" marR="24765" indent="-342900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35" dirty="0">
                <a:latin typeface="Calibri"/>
                <a:cs typeface="Calibri"/>
              </a:rPr>
              <a:t>At </a:t>
            </a:r>
            <a:r>
              <a:rPr sz="2500" spc="-5" dirty="0">
                <a:latin typeface="Calibri"/>
                <a:cs typeface="Calibri"/>
              </a:rPr>
              <a:t>these </a:t>
            </a:r>
            <a:r>
              <a:rPr sz="2500" spc="-10" dirty="0">
                <a:latin typeface="Calibri"/>
                <a:cs typeface="Calibri"/>
              </a:rPr>
              <a:t>sites, there </a:t>
            </a:r>
            <a:r>
              <a:rPr sz="2500" spc="-5" dirty="0">
                <a:latin typeface="Calibri"/>
                <a:cs typeface="Calibri"/>
              </a:rPr>
              <a:t>is a </a:t>
            </a:r>
            <a:r>
              <a:rPr sz="2500" spc="-15" dirty="0">
                <a:latin typeface="Calibri"/>
                <a:cs typeface="Calibri"/>
              </a:rPr>
              <a:t>conjugation </a:t>
            </a:r>
            <a:r>
              <a:rPr sz="2500" spc="-10" dirty="0">
                <a:latin typeface="Calibri"/>
                <a:cs typeface="Calibri"/>
              </a:rPr>
              <a:t>enzyme </a:t>
            </a:r>
            <a:r>
              <a:rPr sz="2500" spc="-5" dirty="0">
                <a:latin typeface="Calibri"/>
                <a:cs typeface="Calibri"/>
              </a:rPr>
              <a:t>called </a:t>
            </a:r>
            <a:r>
              <a:rPr sz="2500" b="1" spc="-15" dirty="0">
                <a:latin typeface="Calibri"/>
                <a:cs typeface="Calibri"/>
              </a:rPr>
              <a:t>glucuronyl  </a:t>
            </a:r>
            <a:r>
              <a:rPr sz="2500" b="1" spc="-20" dirty="0">
                <a:latin typeface="Calibri"/>
                <a:cs typeface="Calibri"/>
              </a:rPr>
              <a:t>transferase</a:t>
            </a:r>
            <a:r>
              <a:rPr sz="2500" spc="-20" dirty="0">
                <a:latin typeface="Calibri"/>
                <a:cs typeface="Calibri"/>
              </a:rPr>
              <a:t>, </a:t>
            </a:r>
            <a:r>
              <a:rPr sz="2500" spc="-5" dirty="0">
                <a:latin typeface="Calibri"/>
                <a:cs typeface="Calibri"/>
              </a:rPr>
              <a:t>which </a:t>
            </a:r>
            <a:r>
              <a:rPr sz="2500" spc="-10" dirty="0">
                <a:latin typeface="Calibri"/>
                <a:cs typeface="Calibri"/>
              </a:rPr>
              <a:t>activates two </a:t>
            </a:r>
            <a:r>
              <a:rPr sz="2500" spc="-5" dirty="0">
                <a:latin typeface="Calibri"/>
                <a:cs typeface="Calibri"/>
              </a:rPr>
              <a:t>molecules of </a:t>
            </a:r>
            <a:r>
              <a:rPr sz="2500" b="1" spc="-10" dirty="0">
                <a:latin typeface="Calibri"/>
                <a:cs typeface="Calibri"/>
              </a:rPr>
              <a:t>glucuronic </a:t>
            </a:r>
            <a:r>
              <a:rPr sz="2500" b="1" spc="-5" dirty="0">
                <a:latin typeface="Calibri"/>
                <a:cs typeface="Calibri"/>
              </a:rPr>
              <a:t>acids</a:t>
            </a:r>
            <a:r>
              <a:rPr sz="2500" spc="-5" dirty="0">
                <a:latin typeface="Calibri"/>
                <a:cs typeface="Calibri"/>
              </a:rPr>
              <a:t>, </a:t>
            </a:r>
            <a:r>
              <a:rPr sz="2500" spc="-15" dirty="0">
                <a:latin typeface="Calibri"/>
                <a:cs typeface="Calibri"/>
              </a:rPr>
              <a:t>to  </a:t>
            </a:r>
            <a:r>
              <a:rPr sz="2500" spc="-5" dirty="0">
                <a:latin typeface="Calibri"/>
                <a:cs typeface="Calibri"/>
              </a:rPr>
              <a:t>enable them </a:t>
            </a:r>
            <a:r>
              <a:rPr sz="2500" spc="-10" dirty="0">
                <a:latin typeface="Calibri"/>
                <a:cs typeface="Calibri"/>
              </a:rPr>
              <a:t>combine </a:t>
            </a:r>
            <a:r>
              <a:rPr sz="2500" spc="-5" dirty="0">
                <a:latin typeface="Calibri"/>
                <a:cs typeface="Calibri"/>
              </a:rPr>
              <a:t>with the </a:t>
            </a:r>
            <a:r>
              <a:rPr sz="2500" spc="-15" dirty="0">
                <a:latin typeface="Calibri"/>
                <a:cs typeface="Calibri"/>
              </a:rPr>
              <a:t>unconjugated </a:t>
            </a:r>
            <a:r>
              <a:rPr sz="2500" spc="-5" dirty="0">
                <a:latin typeface="Calibri"/>
                <a:cs typeface="Calibri"/>
              </a:rPr>
              <a:t>bilirubin </a:t>
            </a:r>
            <a:r>
              <a:rPr sz="2500" spc="-15" dirty="0">
                <a:latin typeface="Calibri"/>
                <a:cs typeface="Calibri"/>
              </a:rPr>
              <a:t>to produce  </a:t>
            </a:r>
            <a:r>
              <a:rPr sz="2500" b="1" spc="-15" dirty="0">
                <a:latin typeface="Calibri"/>
                <a:cs typeface="Calibri"/>
              </a:rPr>
              <a:t>conjugated </a:t>
            </a:r>
            <a:r>
              <a:rPr sz="2500" b="1" spc="-5" dirty="0">
                <a:latin typeface="Calibri"/>
                <a:cs typeface="Calibri"/>
              </a:rPr>
              <a:t>bilirubin(</a:t>
            </a:r>
            <a:r>
              <a:rPr sz="2500" spc="-5" dirty="0">
                <a:latin typeface="Calibri"/>
                <a:cs typeface="Calibri"/>
              </a:rPr>
              <a:t>bilirubin </a:t>
            </a:r>
            <a:r>
              <a:rPr sz="2500" spc="-10" dirty="0">
                <a:latin typeface="Calibri"/>
                <a:cs typeface="Calibri"/>
              </a:rPr>
              <a:t>diglucuronide)</a:t>
            </a:r>
            <a:endParaRPr sz="2500">
              <a:latin typeface="Calibri"/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  <a:tab pos="3637279" algn="l"/>
              </a:tabLst>
            </a:pPr>
            <a:r>
              <a:rPr sz="2500" spc="-10" dirty="0">
                <a:latin typeface="Calibri"/>
                <a:cs typeface="Calibri"/>
              </a:rPr>
              <a:t>The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conjugation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enzyme	</a:t>
            </a:r>
            <a:r>
              <a:rPr sz="2500" spc="-5" dirty="0">
                <a:latin typeface="Calibri"/>
                <a:cs typeface="Calibri"/>
              </a:rPr>
              <a:t>is </a:t>
            </a:r>
            <a:r>
              <a:rPr sz="2500" spc="-10" dirty="0">
                <a:latin typeface="Calibri"/>
                <a:cs typeface="Calibri"/>
              </a:rPr>
              <a:t>not fully developed until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0" dirty="0">
                <a:latin typeface="Calibri"/>
                <a:cs typeface="Calibri"/>
              </a:rPr>
              <a:t>new born  </a:t>
            </a:r>
            <a:r>
              <a:rPr sz="2500" spc="-5" dirty="0">
                <a:latin typeface="Calibri"/>
                <a:cs typeface="Calibri"/>
              </a:rPr>
              <a:t>is about </a:t>
            </a:r>
            <a:r>
              <a:rPr sz="2500" spc="-10" dirty="0">
                <a:latin typeface="Calibri"/>
                <a:cs typeface="Calibri"/>
              </a:rPr>
              <a:t>one month, </a:t>
            </a:r>
            <a:r>
              <a:rPr sz="2500" spc="-5" dirty="0">
                <a:latin typeface="Calibri"/>
                <a:cs typeface="Calibri"/>
              </a:rPr>
              <a:t>thus </a:t>
            </a:r>
            <a:r>
              <a:rPr sz="2500" spc="-15" dirty="0">
                <a:latin typeface="Calibri"/>
                <a:cs typeface="Calibri"/>
              </a:rPr>
              <a:t>premature </a:t>
            </a:r>
            <a:r>
              <a:rPr sz="2500" spc="-20" dirty="0">
                <a:latin typeface="Calibri"/>
                <a:cs typeface="Calibri"/>
              </a:rPr>
              <a:t>infants have </a:t>
            </a:r>
            <a:r>
              <a:rPr sz="2500" spc="-10" dirty="0">
                <a:latin typeface="Calibri"/>
                <a:cs typeface="Calibri"/>
              </a:rPr>
              <a:t>impaired  </a:t>
            </a:r>
            <a:r>
              <a:rPr sz="2500" spc="-15" dirty="0">
                <a:latin typeface="Calibri"/>
                <a:cs typeface="Calibri"/>
              </a:rPr>
              <a:t>conjugation</a:t>
            </a:r>
            <a:endParaRPr sz="2500">
              <a:latin typeface="Calibri"/>
              <a:cs typeface="Calibri"/>
            </a:endParaRPr>
          </a:p>
          <a:p>
            <a:pPr marL="355600" marR="40640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Thus, </a:t>
            </a:r>
            <a:r>
              <a:rPr sz="2500" spc="-5" dirty="0">
                <a:latin typeface="Calibri"/>
                <a:cs typeface="Calibri"/>
              </a:rPr>
              <a:t>abrupt </a:t>
            </a:r>
            <a:r>
              <a:rPr sz="2500" spc="-10" dirty="0">
                <a:latin typeface="Calibri"/>
                <a:cs typeface="Calibri"/>
              </a:rPr>
              <a:t>hemolysis that </a:t>
            </a:r>
            <a:r>
              <a:rPr sz="2500" spc="-15" dirty="0">
                <a:latin typeface="Calibri"/>
                <a:cs typeface="Calibri"/>
              </a:rPr>
              <a:t>occurs at </a:t>
            </a:r>
            <a:r>
              <a:rPr sz="2500" spc="-5" dirty="0">
                <a:latin typeface="Calibri"/>
                <a:cs typeface="Calibri"/>
              </a:rPr>
              <a:t>the time of birth leads </a:t>
            </a:r>
            <a:r>
              <a:rPr sz="2500" spc="-15" dirty="0">
                <a:latin typeface="Calibri"/>
                <a:cs typeface="Calibri"/>
              </a:rPr>
              <a:t>to  uconjugated </a:t>
            </a:r>
            <a:r>
              <a:rPr sz="2500" spc="-10" dirty="0">
                <a:latin typeface="Calibri"/>
                <a:cs typeface="Calibri"/>
              </a:rPr>
              <a:t>bilirubin</a:t>
            </a:r>
            <a:r>
              <a:rPr sz="2500" spc="3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load</a:t>
            </a:r>
            <a:endParaRPr sz="2500">
              <a:latin typeface="Calibri"/>
              <a:cs typeface="Calibri"/>
            </a:endParaRPr>
          </a:p>
          <a:p>
            <a:pPr marL="355600" marR="23495" indent="-342900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When the </a:t>
            </a:r>
            <a:r>
              <a:rPr sz="2500" spc="-10" dirty="0">
                <a:latin typeface="Calibri"/>
                <a:cs typeface="Calibri"/>
              </a:rPr>
              <a:t>levels </a:t>
            </a:r>
            <a:r>
              <a:rPr sz="2500" spc="-20" dirty="0">
                <a:latin typeface="Calibri"/>
                <a:cs typeface="Calibri"/>
              </a:rPr>
              <a:t>exceed </a:t>
            </a:r>
            <a:r>
              <a:rPr sz="2500" spc="-5" dirty="0">
                <a:latin typeface="Calibri"/>
                <a:cs typeface="Calibri"/>
              </a:rPr>
              <a:t>200mg/100ml,the </a:t>
            </a:r>
            <a:r>
              <a:rPr sz="2500" spc="-10" dirty="0">
                <a:latin typeface="Calibri"/>
                <a:cs typeface="Calibri"/>
              </a:rPr>
              <a:t>possibility </a:t>
            </a:r>
            <a:r>
              <a:rPr sz="2500" spc="-5" dirty="0">
                <a:latin typeface="Calibri"/>
                <a:cs typeface="Calibri"/>
              </a:rPr>
              <a:t>of entry </a:t>
            </a:r>
            <a:r>
              <a:rPr sz="2500" spc="-15" dirty="0">
                <a:latin typeface="Calibri"/>
                <a:cs typeface="Calibri"/>
              </a:rPr>
              <a:t>into  </a:t>
            </a:r>
            <a:r>
              <a:rPr sz="2500" spc="-5" dirty="0">
                <a:latin typeface="Calibri"/>
                <a:cs typeface="Calibri"/>
              </a:rPr>
              <a:t>the </a:t>
            </a:r>
            <a:r>
              <a:rPr sz="2500" spc="-15" dirty="0">
                <a:latin typeface="Calibri"/>
                <a:cs typeface="Calibri"/>
              </a:rPr>
              <a:t>central </a:t>
            </a:r>
            <a:r>
              <a:rPr sz="2500" spc="-5" dirty="0">
                <a:latin typeface="Calibri"/>
                <a:cs typeface="Calibri"/>
              </a:rPr>
              <a:t>nervous </a:t>
            </a:r>
            <a:r>
              <a:rPr sz="2500" spc="-10" dirty="0">
                <a:latin typeface="Calibri"/>
                <a:cs typeface="Calibri"/>
              </a:rPr>
              <a:t>tissue(brain) </a:t>
            </a:r>
            <a:r>
              <a:rPr sz="2500" spc="-5" dirty="0">
                <a:latin typeface="Calibri"/>
                <a:cs typeface="Calibri"/>
              </a:rPr>
              <a:t>and </a:t>
            </a:r>
            <a:r>
              <a:rPr sz="2500" spc="-15" dirty="0">
                <a:latin typeface="Calibri"/>
                <a:cs typeface="Calibri"/>
              </a:rPr>
              <a:t>subsequent brain </a:t>
            </a:r>
            <a:r>
              <a:rPr sz="2500" spc="-10" dirty="0">
                <a:latin typeface="Calibri"/>
                <a:cs typeface="Calibri"/>
              </a:rPr>
              <a:t>damage </a:t>
            </a:r>
            <a:r>
              <a:rPr sz="2500" spc="-5" dirty="0">
                <a:latin typeface="Calibri"/>
                <a:cs typeface="Calibri"/>
              </a:rPr>
              <a:t>is  </a:t>
            </a:r>
            <a:r>
              <a:rPr sz="2500" spc="-10" dirty="0">
                <a:latin typeface="Calibri"/>
                <a:cs typeface="Calibri"/>
              </a:rPr>
              <a:t>quite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high</a:t>
            </a:r>
            <a:endParaRPr sz="2500">
              <a:latin typeface="Calibri"/>
              <a:cs typeface="Calibri"/>
            </a:endParaRPr>
          </a:p>
          <a:p>
            <a:pPr marL="355600" indent="-342900" algn="just">
              <a:lnSpc>
                <a:spcPts val="27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Such </a:t>
            </a:r>
            <a:r>
              <a:rPr sz="2500" spc="-15" dirty="0">
                <a:latin typeface="Calibri"/>
                <a:cs typeface="Calibri"/>
              </a:rPr>
              <a:t>brain </a:t>
            </a:r>
            <a:r>
              <a:rPr sz="2500" spc="-10" dirty="0">
                <a:latin typeface="Calibri"/>
                <a:cs typeface="Calibri"/>
              </a:rPr>
              <a:t>damage </a:t>
            </a:r>
            <a:r>
              <a:rPr sz="2500" spc="-5" dirty="0">
                <a:latin typeface="Calibri"/>
                <a:cs typeface="Calibri"/>
              </a:rPr>
              <a:t>resulting </a:t>
            </a:r>
            <a:r>
              <a:rPr sz="2500" spc="-15" dirty="0">
                <a:latin typeface="Calibri"/>
                <a:cs typeface="Calibri"/>
              </a:rPr>
              <a:t>from unconjugated </a:t>
            </a:r>
            <a:r>
              <a:rPr sz="2500" spc="-10" dirty="0">
                <a:latin typeface="Calibri"/>
                <a:cs typeface="Calibri"/>
              </a:rPr>
              <a:t>bilirubin </a:t>
            </a:r>
            <a:r>
              <a:rPr sz="2500" spc="-5" dirty="0">
                <a:latin typeface="Calibri"/>
                <a:cs typeface="Calibri"/>
              </a:rPr>
              <a:t>is</a:t>
            </a:r>
            <a:r>
              <a:rPr sz="2500" spc="1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called</a:t>
            </a:r>
            <a:endParaRPr sz="2500">
              <a:latin typeface="Calibri"/>
              <a:cs typeface="Calibri"/>
            </a:endParaRPr>
          </a:p>
          <a:p>
            <a:pPr marL="355600">
              <a:lnSpc>
                <a:spcPts val="2700"/>
              </a:lnSpc>
            </a:pPr>
            <a:r>
              <a:rPr sz="2500" b="1" spc="-15" dirty="0">
                <a:latin typeface="Calibri"/>
                <a:cs typeface="Calibri"/>
              </a:rPr>
              <a:t>kernicterus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73820" cy="6642100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2800" b="1" spc="-5" dirty="0">
                <a:latin typeface="Calibri"/>
                <a:cs typeface="Calibri"/>
              </a:rPr>
              <a:t>Bilirubin(cont.)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conjugated </a:t>
            </a:r>
            <a:r>
              <a:rPr sz="3000" spc="-10" dirty="0">
                <a:latin typeface="Calibri"/>
                <a:cs typeface="Calibri"/>
              </a:rPr>
              <a:t>bilirubin </a:t>
            </a:r>
            <a:r>
              <a:rPr sz="3000" dirty="0">
                <a:latin typeface="Calibri"/>
                <a:cs typeface="Calibri"/>
              </a:rPr>
              <a:t>then </a:t>
            </a:r>
            <a:r>
              <a:rPr sz="3000" spc="-5" dirty="0">
                <a:latin typeface="Calibri"/>
                <a:cs typeface="Calibri"/>
              </a:rPr>
              <a:t>passes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biliary  </a:t>
            </a:r>
            <a:r>
              <a:rPr sz="3000" spc="-10" dirty="0">
                <a:latin typeface="Calibri"/>
                <a:cs typeface="Calibri"/>
              </a:rPr>
              <a:t>tree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gall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bladder</a:t>
            </a:r>
            <a:endParaRPr sz="3000">
              <a:latin typeface="Calibri"/>
              <a:cs typeface="Calibri"/>
            </a:endParaRPr>
          </a:p>
          <a:p>
            <a:pPr marL="355600" marR="8191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Conjugated </a:t>
            </a:r>
            <a:r>
              <a:rPr sz="3000" spc="-10" dirty="0">
                <a:latin typeface="Calibri"/>
                <a:cs typeface="Calibri"/>
              </a:rPr>
              <a:t>bilirubin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20" dirty="0">
                <a:latin typeface="Calibri"/>
                <a:cs typeface="Calibri"/>
              </a:rPr>
              <a:t>converted </a:t>
            </a:r>
            <a:r>
              <a:rPr sz="3000" spc="-15" dirty="0">
                <a:latin typeface="Calibri"/>
                <a:cs typeface="Calibri"/>
              </a:rPr>
              <a:t>to urobilinogen </a:t>
            </a:r>
            <a:r>
              <a:rPr sz="3000" dirty="0">
                <a:latin typeface="Calibri"/>
                <a:cs typeface="Calibri"/>
              </a:rPr>
              <a:t>in the  </a:t>
            </a:r>
            <a:r>
              <a:rPr sz="3000" spc="-15" dirty="0">
                <a:latin typeface="Calibri"/>
                <a:cs typeface="Calibri"/>
              </a:rPr>
              <a:t>large intestine by </a:t>
            </a:r>
            <a:r>
              <a:rPr sz="3000" dirty="0">
                <a:latin typeface="Calibri"/>
                <a:cs typeface="Calibri"/>
              </a:rPr>
              <a:t>the action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bacterial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glucuronidases</a:t>
            </a:r>
            <a:endParaRPr sz="3000">
              <a:latin typeface="Calibri"/>
              <a:cs typeface="Calibri"/>
            </a:endParaRPr>
          </a:p>
          <a:p>
            <a:pPr marL="355600" marR="311785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10%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urobilinogen are </a:t>
            </a:r>
            <a:r>
              <a:rPr sz="3000" spc="-10" dirty="0">
                <a:latin typeface="Calibri"/>
                <a:cs typeface="Calibri"/>
              </a:rPr>
              <a:t>reabsorbed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passes  </a:t>
            </a:r>
            <a:r>
              <a:rPr sz="3000" spc="-10" dirty="0">
                <a:latin typeface="Calibri"/>
                <a:cs typeface="Calibri"/>
              </a:rPr>
              <a:t>unchanged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10" dirty="0">
                <a:latin typeface="Calibri"/>
                <a:cs typeface="Calibri"/>
              </a:rPr>
              <a:t>liver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25" dirty="0">
                <a:latin typeface="Calibri"/>
                <a:cs typeface="Calibri"/>
              </a:rPr>
              <a:t>enters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circulation </a:t>
            </a:r>
            <a:r>
              <a:rPr sz="3000" spc="-20" dirty="0">
                <a:latin typeface="Calibri"/>
                <a:cs typeface="Calibri"/>
              </a:rPr>
              <a:t>from  </a:t>
            </a:r>
            <a:r>
              <a:rPr sz="3000" spc="-10" dirty="0">
                <a:latin typeface="Calibri"/>
                <a:cs typeface="Calibri"/>
              </a:rPr>
              <a:t>where </a:t>
            </a:r>
            <a:r>
              <a:rPr sz="3000" dirty="0">
                <a:latin typeface="Calibri"/>
                <a:cs typeface="Calibri"/>
              </a:rPr>
              <a:t>it is </a:t>
            </a:r>
            <a:r>
              <a:rPr sz="3000" spc="-30" dirty="0">
                <a:latin typeface="Calibri"/>
                <a:cs typeface="Calibri"/>
              </a:rPr>
              <a:t>excreted </a:t>
            </a:r>
            <a:r>
              <a:rPr sz="3000" spc="-10" dirty="0">
                <a:latin typeface="Calibri"/>
                <a:cs typeface="Calibri"/>
              </a:rPr>
              <a:t>through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urine</a:t>
            </a:r>
            <a:endParaRPr sz="3000">
              <a:latin typeface="Calibri"/>
              <a:cs typeface="Calibri"/>
            </a:endParaRPr>
          </a:p>
          <a:p>
            <a:pPr marL="355600" marR="115443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Liver damage </a:t>
            </a:r>
            <a:r>
              <a:rPr sz="3000" spc="-20" dirty="0">
                <a:latin typeface="Calibri"/>
                <a:cs typeface="Calibri"/>
              </a:rPr>
              <a:t>may </a:t>
            </a:r>
            <a:r>
              <a:rPr sz="3000" spc="-5" dirty="0">
                <a:latin typeface="Calibri"/>
                <a:cs typeface="Calibri"/>
              </a:rPr>
              <a:t>lead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significant </a:t>
            </a:r>
            <a:r>
              <a:rPr sz="3000" spc="-5" dirty="0">
                <a:latin typeface="Calibri"/>
                <a:cs typeface="Calibri"/>
              </a:rPr>
              <a:t>amounts of  </a:t>
            </a:r>
            <a:r>
              <a:rPr sz="3000" spc="-15" dirty="0">
                <a:latin typeface="Calibri"/>
                <a:cs typeface="Calibri"/>
              </a:rPr>
              <a:t>urobilinogen </a:t>
            </a:r>
            <a:r>
              <a:rPr sz="3000" dirty="0">
                <a:latin typeface="Calibri"/>
                <a:cs typeface="Calibri"/>
              </a:rPr>
              <a:t>in the</a:t>
            </a:r>
            <a:r>
              <a:rPr sz="3000" spc="-10" dirty="0">
                <a:latin typeface="Calibri"/>
                <a:cs typeface="Calibri"/>
              </a:rPr>
              <a:t> urine</a:t>
            </a:r>
            <a:endParaRPr sz="3000">
              <a:latin typeface="Calibri"/>
              <a:cs typeface="Calibri"/>
            </a:endParaRPr>
          </a:p>
          <a:p>
            <a:pPr marL="355600" marR="252729" indent="-342900" algn="just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90%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urobilinogen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reduced to </a:t>
            </a:r>
            <a:r>
              <a:rPr sz="3000" spc="-10" dirty="0">
                <a:latin typeface="Calibri"/>
                <a:cs typeface="Calibri"/>
              </a:rPr>
              <a:t>give </a:t>
            </a:r>
            <a:r>
              <a:rPr sz="3000" spc="-15" dirty="0">
                <a:latin typeface="Calibri"/>
                <a:cs typeface="Calibri"/>
              </a:rPr>
              <a:t>stercobilinogen 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finaly </a:t>
            </a:r>
            <a:r>
              <a:rPr sz="3000" spc="-20" dirty="0">
                <a:latin typeface="Calibri"/>
                <a:cs typeface="Calibri"/>
              </a:rPr>
              <a:t>oxidized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0" dirty="0">
                <a:latin typeface="Calibri"/>
                <a:cs typeface="Calibri"/>
              </a:rPr>
              <a:t>stercobilin, </a:t>
            </a:r>
            <a:r>
              <a:rPr sz="3000" dirty="0">
                <a:latin typeface="Calibri"/>
                <a:cs typeface="Calibri"/>
              </a:rPr>
              <a:t>which imparts the  </a:t>
            </a:r>
            <a:r>
              <a:rPr sz="3000" spc="-15" dirty="0">
                <a:latin typeface="Calibri"/>
                <a:cs typeface="Calibri"/>
              </a:rPr>
              <a:t>brown </a:t>
            </a:r>
            <a:r>
              <a:rPr sz="3000" spc="-10" dirty="0">
                <a:latin typeface="Calibri"/>
                <a:cs typeface="Calibri"/>
              </a:rPr>
              <a:t>colour </a:t>
            </a:r>
            <a:r>
              <a:rPr sz="3000" spc="-5" dirty="0">
                <a:latin typeface="Calibri"/>
                <a:cs typeface="Calibri"/>
              </a:rPr>
              <a:t>of</a:t>
            </a:r>
            <a:r>
              <a:rPr sz="3000" spc="2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feces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74751"/>
            <a:ext cx="28117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Calibri"/>
                <a:cs typeface="Calibri"/>
              </a:rPr>
              <a:t>Jaundice/Icterus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921765"/>
            <a:ext cx="8575675" cy="5247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These </a:t>
            </a:r>
            <a:r>
              <a:rPr sz="3200" spc="-15" dirty="0">
                <a:latin typeface="Calibri"/>
                <a:cs typeface="Calibri"/>
              </a:rPr>
              <a:t>are synonymous </a:t>
            </a:r>
            <a:r>
              <a:rPr sz="3200" spc="-10" dirty="0">
                <a:latin typeface="Calibri"/>
                <a:cs typeface="Calibri"/>
              </a:rPr>
              <a:t>terms, </a:t>
            </a:r>
            <a:r>
              <a:rPr sz="3200" dirty="0">
                <a:latin typeface="Calibri"/>
                <a:cs typeface="Calibri"/>
              </a:rPr>
              <a:t>which mean </a:t>
            </a:r>
            <a:r>
              <a:rPr sz="3200" spc="-10" dirty="0">
                <a:latin typeface="Calibri"/>
                <a:cs typeface="Calibri"/>
              </a:rPr>
              <a:t>yellow  </a:t>
            </a:r>
            <a:r>
              <a:rPr sz="3200" spc="-15" dirty="0">
                <a:latin typeface="Calibri"/>
                <a:cs typeface="Calibri"/>
              </a:rPr>
              <a:t>colouration </a:t>
            </a:r>
            <a:r>
              <a:rPr sz="3200" spc="-5" dirty="0">
                <a:latin typeface="Calibri"/>
                <a:cs typeface="Calibri"/>
              </a:rPr>
              <a:t>of tissues due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hyperbilirubinaemia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Hyperbilirubinaemia </a:t>
            </a:r>
            <a:r>
              <a:rPr sz="3200" spc="-20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occur </a:t>
            </a:r>
            <a:r>
              <a:rPr sz="3200" dirty="0">
                <a:latin typeface="Calibri"/>
                <a:cs typeface="Calibri"/>
              </a:rPr>
              <a:t>due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Excessive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hemolysis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Damage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hepatocytes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Blockage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flow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bile/blokage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bile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ducts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25" dirty="0">
                <a:latin typeface="Calibri"/>
                <a:cs typeface="Calibri"/>
              </a:rPr>
              <a:t>Types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jaundice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Pre-hepatic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Hepatic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Post-hepatic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174751"/>
            <a:ext cx="24358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50" dirty="0" smtClean="0">
                <a:solidFill>
                  <a:srgbClr val="FF0000"/>
                </a:solidFill>
                <a:latin typeface="Calibri"/>
                <a:cs typeface="Calibri"/>
              </a:rPr>
              <a:t>3. </a:t>
            </a:r>
            <a:r>
              <a:rPr sz="3200" b="1" spc="-50" dirty="0" err="1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b="1" dirty="0" err="1" smtClean="0">
                <a:solidFill>
                  <a:srgbClr val="FF0000"/>
                </a:solidFill>
                <a:latin typeface="Calibri"/>
                <a:cs typeface="Calibri"/>
              </a:rPr>
              <a:t>orp</a:t>
            </a:r>
            <a:r>
              <a:rPr sz="3200" b="1" spc="-60" dirty="0" err="1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b="1" dirty="0" err="1" smtClean="0">
                <a:solidFill>
                  <a:srgbClr val="FF0000"/>
                </a:solidFill>
                <a:latin typeface="Calibri"/>
                <a:cs typeface="Calibri"/>
              </a:rPr>
              <a:t>yrins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45565"/>
            <a:ext cx="8847455" cy="5635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Porphyrins are organic </a:t>
            </a:r>
            <a:r>
              <a:rPr sz="3200" spc="-5" dirty="0">
                <a:latin typeface="Calibri"/>
                <a:cs typeface="Calibri"/>
              </a:rPr>
              <a:t>compounds </a:t>
            </a:r>
            <a:r>
              <a:rPr sz="3200" dirty="0">
                <a:latin typeface="Calibri"/>
                <a:cs typeface="Calibri"/>
              </a:rPr>
              <a:t>made </a:t>
            </a:r>
            <a:r>
              <a:rPr sz="3200" spc="-5" dirty="0">
                <a:latin typeface="Calibri"/>
                <a:cs typeface="Calibri"/>
              </a:rPr>
              <a:t>up of </a:t>
            </a:r>
            <a:r>
              <a:rPr sz="3200" spc="-25" dirty="0">
                <a:latin typeface="Calibri"/>
                <a:cs typeface="Calibri"/>
              </a:rPr>
              <a:t>four  </a:t>
            </a:r>
            <a:r>
              <a:rPr sz="3200" spc="-10" dirty="0">
                <a:latin typeface="Calibri"/>
                <a:cs typeface="Calibri"/>
              </a:rPr>
              <a:t>pyrrole rings(pentagon-shaped </a:t>
            </a:r>
            <a:r>
              <a:rPr sz="3200" dirty="0">
                <a:latin typeface="Calibri"/>
                <a:cs typeface="Calibri"/>
              </a:rPr>
              <a:t>rings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25" dirty="0">
                <a:latin typeface="Calibri"/>
                <a:cs typeface="Calibri"/>
              </a:rPr>
              <a:t>four </a:t>
            </a:r>
            <a:r>
              <a:rPr sz="3200" spc="-5" dirty="0">
                <a:latin typeface="Calibri"/>
                <a:cs typeface="Calibri"/>
              </a:rPr>
              <a:t>carbon  </a:t>
            </a:r>
            <a:r>
              <a:rPr sz="3200" spc="-15" dirty="0">
                <a:latin typeface="Calibri"/>
                <a:cs typeface="Calibri"/>
              </a:rPr>
              <a:t>atoms </a:t>
            </a:r>
            <a:r>
              <a:rPr sz="3200" spc="-5" dirty="0">
                <a:latin typeface="Calibri"/>
                <a:cs typeface="Calibri"/>
              </a:rPr>
              <a:t>with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nitrogen) </a:t>
            </a:r>
            <a:r>
              <a:rPr sz="3200" dirty="0">
                <a:latin typeface="Calibri"/>
                <a:cs typeface="Calibri"/>
              </a:rPr>
              <a:t>and a </a:t>
            </a:r>
            <a:r>
              <a:rPr sz="3200" spc="-10" dirty="0">
                <a:latin typeface="Calibri"/>
                <a:cs typeface="Calibri"/>
              </a:rPr>
              <a:t>centred </a:t>
            </a:r>
            <a:r>
              <a:rPr sz="3200" spc="-5" dirty="0">
                <a:latin typeface="Calibri"/>
                <a:cs typeface="Calibri"/>
              </a:rPr>
              <a:t>bound </a:t>
            </a:r>
            <a:r>
              <a:rPr sz="3200" spc="-15" dirty="0">
                <a:latin typeface="Calibri"/>
                <a:cs typeface="Calibri"/>
              </a:rPr>
              <a:t>metal  </a:t>
            </a:r>
            <a:r>
              <a:rPr sz="3200" dirty="0">
                <a:latin typeface="Calibri"/>
                <a:cs typeface="Calibri"/>
              </a:rPr>
              <a:t>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Porphyrins </a:t>
            </a:r>
            <a:r>
              <a:rPr sz="3200" spc="-25" dirty="0">
                <a:latin typeface="Calibri"/>
                <a:cs typeface="Calibri"/>
              </a:rPr>
              <a:t>differ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terms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of: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Metal </a:t>
            </a:r>
            <a:r>
              <a:rPr sz="2800" spc="-5" dirty="0">
                <a:latin typeface="Calibri"/>
                <a:cs typeface="Calibri"/>
              </a:rPr>
              <a:t>ion </a:t>
            </a:r>
            <a:r>
              <a:rPr sz="2800" dirty="0">
                <a:latin typeface="Calibri"/>
                <a:cs typeface="Calibri"/>
              </a:rPr>
              <a:t>e.g. </a:t>
            </a:r>
            <a:r>
              <a:rPr sz="2800" spc="-15" dirty="0">
                <a:latin typeface="Calibri"/>
                <a:cs typeface="Calibri"/>
              </a:rPr>
              <a:t>Fe- </a:t>
            </a:r>
            <a:r>
              <a:rPr sz="2800" spc="-10" dirty="0">
                <a:latin typeface="Calibri"/>
                <a:cs typeface="Calibri"/>
              </a:rPr>
              <a:t>heme, </a:t>
            </a:r>
            <a:r>
              <a:rPr sz="2800" spc="-5" dirty="0">
                <a:latin typeface="Calibri"/>
                <a:cs typeface="Calibri"/>
              </a:rPr>
              <a:t>Mg –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chlorophyll,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Eight </a:t>
            </a:r>
            <a:r>
              <a:rPr sz="2800" spc="-10" dirty="0">
                <a:latin typeface="Calibri"/>
                <a:cs typeface="Calibri"/>
              </a:rPr>
              <a:t>side </a:t>
            </a:r>
            <a:r>
              <a:rPr sz="2800" spc="-5" dirty="0">
                <a:latin typeface="Calibri"/>
                <a:cs typeface="Calibri"/>
              </a:rPr>
              <a:t>chains, </a:t>
            </a:r>
            <a:r>
              <a:rPr sz="2800" spc="-10" dirty="0">
                <a:latin typeface="Calibri"/>
                <a:cs typeface="Calibri"/>
              </a:rPr>
              <a:t>two </a:t>
            </a:r>
            <a:r>
              <a:rPr sz="2800" spc="-5" dirty="0">
                <a:latin typeface="Calibri"/>
                <a:cs typeface="Calibri"/>
              </a:rPr>
              <a:t>on each </a:t>
            </a:r>
            <a:r>
              <a:rPr sz="2800" spc="-20" dirty="0">
                <a:latin typeface="Calibri"/>
                <a:cs typeface="Calibri"/>
              </a:rPr>
              <a:t>pyrrole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ring</a:t>
            </a:r>
            <a:endParaRPr sz="2800">
              <a:latin typeface="Calibri"/>
              <a:cs typeface="Calibri"/>
            </a:endParaRPr>
          </a:p>
          <a:p>
            <a:pPr marL="355600" marR="179705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15" dirty="0">
                <a:latin typeface="Calibri"/>
                <a:cs typeface="Calibri"/>
              </a:rPr>
              <a:t>course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formation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heme, deficiencies </a:t>
            </a:r>
            <a:r>
              <a:rPr sz="3200" spc="-10" dirty="0">
                <a:latin typeface="Calibri"/>
                <a:cs typeface="Calibri"/>
              </a:rPr>
              <a:t>in  </a:t>
            </a:r>
            <a:r>
              <a:rPr sz="3200" spc="-5" dirty="0">
                <a:latin typeface="Calibri"/>
                <a:cs typeface="Calibri"/>
              </a:rPr>
              <a:t>some enzymes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5" dirty="0">
                <a:latin typeface="Calibri"/>
                <a:cs typeface="Calibri"/>
              </a:rPr>
              <a:t>been </a:t>
            </a:r>
            <a:r>
              <a:rPr sz="3200" spc="-10" dirty="0">
                <a:latin typeface="Calibri"/>
                <a:cs typeface="Calibri"/>
              </a:rPr>
              <a:t>reported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result </a:t>
            </a:r>
            <a:r>
              <a:rPr sz="3200" spc="-15" dirty="0">
                <a:latin typeface="Calibri"/>
                <a:cs typeface="Calibri"/>
              </a:rPr>
              <a:t>into  </a:t>
            </a:r>
            <a:r>
              <a:rPr sz="3200" spc="-5" dirty="0">
                <a:latin typeface="Calibri"/>
                <a:cs typeface="Calibri"/>
              </a:rPr>
              <a:t>occurrence of </a:t>
            </a:r>
            <a:r>
              <a:rPr sz="3200" dirty="0">
                <a:latin typeface="Calibri"/>
                <a:cs typeface="Calibri"/>
              </a:rPr>
              <a:t>abnormal </a:t>
            </a:r>
            <a:r>
              <a:rPr sz="3200" spc="-15" dirty="0">
                <a:latin typeface="Calibri"/>
                <a:cs typeface="Calibri"/>
              </a:rPr>
              <a:t>intermediate </a:t>
            </a:r>
            <a:r>
              <a:rPr sz="3200" spc="-10" dirty="0">
                <a:latin typeface="Calibri"/>
                <a:cs typeface="Calibri"/>
              </a:rPr>
              <a:t>metabolites 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porphyrins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6651"/>
            <a:ext cx="8791575" cy="5884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>
                <a:latin typeface="Calibri"/>
                <a:cs typeface="Calibri"/>
              </a:rPr>
              <a:t>Porphyrins(cont.)</a:t>
            </a:r>
            <a:endParaRPr sz="3200">
              <a:latin typeface="Calibri"/>
              <a:cs typeface="Calibri"/>
            </a:endParaRPr>
          </a:p>
          <a:p>
            <a:pPr marL="355600" marR="867410" indent="-342900">
              <a:lnSpc>
                <a:spcPct val="100000"/>
              </a:lnSpc>
              <a:spcBef>
                <a:spcPts val="2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For example, </a:t>
            </a:r>
            <a:r>
              <a:rPr sz="3200" dirty="0">
                <a:latin typeface="Calibri"/>
                <a:cs typeface="Calibri"/>
              </a:rPr>
              <a:t>lack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uroporphyrinogen  decarboxylase(</a:t>
            </a:r>
            <a:r>
              <a:rPr sz="3200" b="1" spc="-10" dirty="0">
                <a:latin typeface="Calibri"/>
                <a:cs typeface="Calibri"/>
              </a:rPr>
              <a:t>UPG decarboxylase</a:t>
            </a:r>
            <a:r>
              <a:rPr sz="3200" spc="-10" dirty="0">
                <a:latin typeface="Calibri"/>
                <a:cs typeface="Calibri"/>
              </a:rPr>
              <a:t>), </a:t>
            </a:r>
            <a:r>
              <a:rPr sz="3200" spc="-15" dirty="0">
                <a:latin typeface="Calibri"/>
                <a:cs typeface="Calibri"/>
              </a:rPr>
              <a:t>prevents  </a:t>
            </a:r>
            <a:r>
              <a:rPr sz="3200" spc="-10" dirty="0">
                <a:latin typeface="Calibri"/>
                <a:cs typeface="Calibri"/>
              </a:rPr>
              <a:t>uroporphyrinogen </a:t>
            </a:r>
            <a:r>
              <a:rPr sz="3200" dirty="0">
                <a:latin typeface="Calibri"/>
                <a:cs typeface="Calibri"/>
              </a:rPr>
              <a:t>III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progress </a:t>
            </a:r>
            <a:r>
              <a:rPr sz="3200" spc="-20" dirty="0">
                <a:latin typeface="Calibri"/>
                <a:cs typeface="Calibri"/>
              </a:rPr>
              <a:t>into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subsequent </a:t>
            </a:r>
            <a:r>
              <a:rPr sz="3200" spc="-20" dirty="0">
                <a:latin typeface="Calibri"/>
                <a:cs typeface="Calibri"/>
              </a:rPr>
              <a:t>stage, </a:t>
            </a:r>
            <a:r>
              <a:rPr sz="3200" spc="-5" dirty="0">
                <a:latin typeface="Calibri"/>
                <a:cs typeface="Calibri"/>
              </a:rPr>
              <a:t>hence being </a:t>
            </a:r>
            <a:r>
              <a:rPr sz="3200" spc="-20" dirty="0">
                <a:latin typeface="Calibri"/>
                <a:cs typeface="Calibri"/>
              </a:rPr>
              <a:t>oxidized into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10" dirty="0">
                <a:latin typeface="Calibri"/>
                <a:cs typeface="Calibri"/>
              </a:rPr>
              <a:t>porphyrin</a:t>
            </a:r>
            <a:r>
              <a:rPr sz="3200" spc="-5" dirty="0">
                <a:latin typeface="Calibri"/>
                <a:cs typeface="Calibri"/>
              </a:rPr>
              <a:t> isomer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Similarly, </a:t>
            </a:r>
            <a:r>
              <a:rPr sz="3200" dirty="0">
                <a:latin typeface="Calibri"/>
                <a:cs typeface="Calibri"/>
              </a:rPr>
              <a:t>lack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corproporphyrinogen oxidase(</a:t>
            </a:r>
            <a:r>
              <a:rPr sz="3200" b="1" spc="-10" dirty="0">
                <a:latin typeface="Calibri"/>
                <a:cs typeface="Calibri"/>
              </a:rPr>
              <a:t>CPG  oxidase</a:t>
            </a:r>
            <a:r>
              <a:rPr sz="3200" spc="-10" dirty="0">
                <a:latin typeface="Calibri"/>
                <a:cs typeface="Calibri"/>
              </a:rPr>
              <a:t>), </a:t>
            </a:r>
            <a:r>
              <a:rPr sz="3200" spc="-15" dirty="0">
                <a:latin typeface="Calibri"/>
                <a:cs typeface="Calibri"/>
              </a:rPr>
              <a:t>prevents </a:t>
            </a:r>
            <a:r>
              <a:rPr sz="3200" spc="-10" dirty="0">
                <a:latin typeface="Calibri"/>
                <a:cs typeface="Calibri"/>
              </a:rPr>
              <a:t>corproporphyrinogen </a:t>
            </a:r>
            <a:r>
              <a:rPr sz="3200" dirty="0">
                <a:latin typeface="Calibri"/>
                <a:cs typeface="Calibri"/>
              </a:rPr>
              <a:t>III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progress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protoporphyrinogen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III</a:t>
            </a:r>
            <a:endParaRPr sz="3200">
              <a:latin typeface="Calibri"/>
              <a:cs typeface="Calibri"/>
            </a:endParaRPr>
          </a:p>
          <a:p>
            <a:pPr marL="355600" marR="3289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spc="-15" dirty="0">
                <a:latin typeface="Calibri"/>
                <a:cs typeface="Calibri"/>
              </a:rPr>
              <a:t>Excess formation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abnormal </a:t>
            </a:r>
            <a:r>
              <a:rPr sz="3200" spc="-10" dirty="0">
                <a:latin typeface="Calibri"/>
                <a:cs typeface="Calibri"/>
              </a:rPr>
              <a:t>porphyrin </a:t>
            </a:r>
            <a:r>
              <a:rPr sz="3200" spc="-15" dirty="0">
                <a:latin typeface="Calibri"/>
                <a:cs typeface="Calibri"/>
              </a:rPr>
              <a:t>isomers  </a:t>
            </a:r>
            <a:r>
              <a:rPr sz="3200" dirty="0">
                <a:latin typeface="Calibri"/>
                <a:cs typeface="Calibri"/>
              </a:rPr>
              <a:t>leads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their deposition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tissues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380" y="364947"/>
            <a:ext cx="53340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5" dirty="0">
                <a:latin typeface="Calibri"/>
                <a:cs typeface="Calibri"/>
              </a:rPr>
              <a:t>PATHOLOGICAL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45" dirty="0">
                <a:latin typeface="Calibri"/>
                <a:cs typeface="Calibri"/>
              </a:rPr>
              <a:t>PIGMENTATION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04061"/>
            <a:ext cx="8669655" cy="5236946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33147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This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0" dirty="0">
                <a:latin typeface="Calibri"/>
                <a:cs typeface="Calibri"/>
              </a:rPr>
              <a:t>defined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5" dirty="0">
                <a:latin typeface="Calibri"/>
                <a:cs typeface="Calibri"/>
              </a:rPr>
              <a:t>deposition of </a:t>
            </a:r>
            <a:r>
              <a:rPr sz="2700" spc="-10" dirty="0">
                <a:latin typeface="Calibri"/>
                <a:cs typeface="Calibri"/>
              </a:rPr>
              <a:t>inherently </a:t>
            </a:r>
            <a:r>
              <a:rPr sz="2700" spc="-15" dirty="0">
                <a:latin typeface="Calibri"/>
                <a:cs typeface="Calibri"/>
              </a:rPr>
              <a:t>coloured  </a:t>
            </a:r>
            <a:r>
              <a:rPr sz="2700" spc="-10" dirty="0">
                <a:latin typeface="Calibri"/>
                <a:cs typeface="Calibri"/>
              </a:rPr>
              <a:t>substances(pigments)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aberrant </a:t>
            </a:r>
            <a:r>
              <a:rPr sz="2700" spc="-5" dirty="0">
                <a:latin typeface="Calibri"/>
                <a:cs typeface="Calibri"/>
              </a:rPr>
              <a:t>locations or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20" dirty="0">
                <a:latin typeface="Calibri"/>
                <a:cs typeface="Calibri"/>
              </a:rPr>
              <a:t>excess</a:t>
            </a:r>
            <a:r>
              <a:rPr sz="2700" spc="-1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in  </a:t>
            </a:r>
            <a:r>
              <a:rPr sz="2700" spc="-5" dirty="0">
                <a:latin typeface="Calibri"/>
                <a:cs typeface="Calibri"/>
              </a:rPr>
              <a:t>locations normally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20" dirty="0" smtClean="0">
                <a:latin typeface="Calibri"/>
                <a:cs typeface="Calibri"/>
              </a:rPr>
              <a:t>found</a:t>
            </a:r>
            <a:r>
              <a:rPr lang="en-US" sz="2700" spc="-20" dirty="0" smtClean="0">
                <a:latin typeface="Calibri"/>
                <a:cs typeface="Calibri"/>
              </a:rPr>
              <a:t>.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b="1" spc="-10" dirty="0">
                <a:latin typeface="Calibri"/>
                <a:cs typeface="Calibri"/>
              </a:rPr>
              <a:t>Classification </a:t>
            </a:r>
            <a:r>
              <a:rPr sz="2700" b="1" dirty="0">
                <a:latin typeface="Calibri"/>
                <a:cs typeface="Calibri"/>
              </a:rPr>
              <a:t>of</a:t>
            </a:r>
            <a:r>
              <a:rPr sz="2700" b="1" spc="-20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pigments</a:t>
            </a:r>
            <a:endParaRPr sz="27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Pigments </a:t>
            </a:r>
            <a:r>
              <a:rPr sz="2700" spc="-15" dirty="0">
                <a:latin typeface="Calibri"/>
                <a:cs typeface="Calibri"/>
              </a:rPr>
              <a:t>are </a:t>
            </a:r>
            <a:r>
              <a:rPr sz="2700" dirty="0">
                <a:latin typeface="Calibri"/>
                <a:cs typeface="Calibri"/>
              </a:rPr>
              <a:t>classified </a:t>
            </a:r>
            <a:r>
              <a:rPr sz="2700" spc="-10" dirty="0">
                <a:latin typeface="Calibri"/>
                <a:cs typeface="Calibri"/>
              </a:rPr>
              <a:t>according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10" dirty="0">
                <a:latin typeface="Calibri"/>
                <a:cs typeface="Calibri"/>
              </a:rPr>
              <a:t>their </a:t>
            </a:r>
            <a:r>
              <a:rPr sz="2700" spc="-5" dirty="0">
                <a:latin typeface="Calibri"/>
                <a:cs typeface="Calibri"/>
              </a:rPr>
              <a:t>origin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as:</a:t>
            </a:r>
          </a:p>
          <a:p>
            <a:pPr marL="926465" lvl="1" indent="-457200">
              <a:lnSpc>
                <a:spcPct val="100000"/>
              </a:lnSpc>
              <a:spcBef>
                <a:spcPts val="10"/>
              </a:spcBef>
              <a:buFont typeface="+mj-lt"/>
              <a:buAutoNum type="arabicPeriod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Exogenous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pigments.</a:t>
            </a:r>
            <a:endParaRPr lang="en-US" sz="2400" dirty="0">
              <a:latin typeface="Calibri"/>
              <a:cs typeface="Calibri"/>
            </a:endParaRPr>
          </a:p>
          <a:p>
            <a:pPr marL="926465" lvl="1" indent="-457200">
              <a:lnSpc>
                <a:spcPct val="100000"/>
              </a:lnSpc>
              <a:spcBef>
                <a:spcPts val="10"/>
              </a:spcBef>
              <a:buFont typeface="+mj-lt"/>
              <a:buAutoNum type="arabicPeriod"/>
              <a:tabLst>
                <a:tab pos="756920" algn="l"/>
              </a:tabLst>
            </a:pPr>
            <a:r>
              <a:rPr sz="2400" spc="-5" dirty="0" smtClean="0">
                <a:latin typeface="Calibri"/>
                <a:cs typeface="Calibri"/>
              </a:rPr>
              <a:t>Endogenous</a:t>
            </a:r>
            <a:r>
              <a:rPr lang="en-US" sz="2400" spc="-5" dirty="0" smtClean="0">
                <a:latin typeface="Calibri"/>
                <a:cs typeface="Calibri"/>
              </a:rPr>
              <a:t> pigments.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3235"/>
              </a:lnSpc>
              <a:buFont typeface="Arial"/>
              <a:buChar char="•"/>
              <a:tabLst>
                <a:tab pos="354965" algn="l"/>
                <a:tab pos="355600" algn="l"/>
                <a:tab pos="927100" algn="l"/>
              </a:tabLst>
            </a:pP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1.	</a:t>
            </a:r>
            <a:r>
              <a:rPr sz="2700" b="1" spc="-15" dirty="0">
                <a:solidFill>
                  <a:srgbClr val="FF0000"/>
                </a:solidFill>
                <a:latin typeface="Calibri"/>
                <a:cs typeface="Calibri"/>
              </a:rPr>
              <a:t>Exogenous</a:t>
            </a:r>
            <a:r>
              <a:rPr sz="27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Calibri"/>
                <a:cs typeface="Calibri"/>
              </a:rPr>
              <a:t>pigments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508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Originate </a:t>
            </a:r>
            <a:r>
              <a:rPr sz="2700" spc="-15" dirty="0">
                <a:latin typeface="Calibri"/>
                <a:cs typeface="Calibri"/>
              </a:rPr>
              <a:t>from </a:t>
            </a:r>
            <a:r>
              <a:rPr sz="2700" b="1" dirty="0">
                <a:latin typeface="Calibri"/>
                <a:cs typeface="Calibri"/>
              </a:rPr>
              <a:t>outside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45" dirty="0">
                <a:latin typeface="Calibri"/>
                <a:cs typeface="Calibri"/>
              </a:rPr>
              <a:t>body, </a:t>
            </a:r>
            <a:r>
              <a:rPr sz="2700" spc="-10" dirty="0">
                <a:latin typeface="Calibri"/>
                <a:cs typeface="Calibri"/>
              </a:rPr>
              <a:t>entering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body </a:t>
            </a:r>
            <a:r>
              <a:rPr sz="2700" spc="-15" dirty="0">
                <a:latin typeface="Calibri"/>
                <a:cs typeface="Calibri"/>
              </a:rPr>
              <a:t>through 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skin, </a:t>
            </a:r>
            <a:r>
              <a:rPr sz="2700" dirty="0">
                <a:latin typeface="Calibri"/>
                <a:cs typeface="Calibri"/>
              </a:rPr>
              <a:t>lungs </a:t>
            </a:r>
            <a:r>
              <a:rPr sz="2700" spc="-5" dirty="0">
                <a:latin typeface="Calibri"/>
                <a:cs typeface="Calibri"/>
              </a:rPr>
              <a:t>or </a:t>
            </a:r>
            <a:r>
              <a:rPr sz="2700" spc="-10" dirty="0">
                <a:latin typeface="Calibri"/>
                <a:cs typeface="Calibri"/>
              </a:rPr>
              <a:t>intestines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5" dirty="0">
                <a:latin typeface="Calibri"/>
                <a:cs typeface="Calibri"/>
              </a:rPr>
              <a:t>being </a:t>
            </a:r>
            <a:r>
              <a:rPr sz="2700" spc="-10" dirty="0">
                <a:latin typeface="Calibri"/>
                <a:cs typeface="Calibri"/>
              </a:rPr>
              <a:t>deposited </a:t>
            </a:r>
            <a:r>
              <a:rPr sz="2700" dirty="0">
                <a:latin typeface="Calibri"/>
                <a:cs typeface="Calibri"/>
              </a:rPr>
              <a:t>in  </a:t>
            </a:r>
            <a:r>
              <a:rPr sz="2700" spc="-10" dirty="0">
                <a:latin typeface="Calibri"/>
                <a:cs typeface="Calibri"/>
              </a:rPr>
              <a:t>macrophages </a:t>
            </a:r>
            <a:r>
              <a:rPr sz="2700" spc="-5" dirty="0">
                <a:latin typeface="Calibri"/>
                <a:cs typeface="Calibri"/>
              </a:rPr>
              <a:t>of regional </a:t>
            </a:r>
            <a:r>
              <a:rPr sz="2700" dirty="0">
                <a:latin typeface="Calibri"/>
                <a:cs typeface="Calibri"/>
              </a:rPr>
              <a:t>lymph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nodes</a:t>
            </a:r>
            <a:endParaRPr sz="2700" dirty="0">
              <a:latin typeface="Calibri"/>
              <a:cs typeface="Calibri"/>
            </a:endParaRPr>
          </a:p>
          <a:p>
            <a:pPr marL="355600" marR="226695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Some of the </a:t>
            </a:r>
            <a:r>
              <a:rPr sz="2700" spc="-20" dirty="0">
                <a:latin typeface="Calibri"/>
                <a:cs typeface="Calibri"/>
              </a:rPr>
              <a:t>exogenous </a:t>
            </a:r>
            <a:r>
              <a:rPr sz="2700" spc="-10" dirty="0">
                <a:latin typeface="Calibri"/>
                <a:cs typeface="Calibri"/>
              </a:rPr>
              <a:t>pigments </a:t>
            </a:r>
            <a:r>
              <a:rPr sz="2700" spc="-15" dirty="0">
                <a:latin typeface="Calibri"/>
                <a:cs typeface="Calibri"/>
              </a:rPr>
              <a:t>undergo </a:t>
            </a:r>
            <a:r>
              <a:rPr sz="2700" b="1" spc="-10" dirty="0">
                <a:latin typeface="Calibri"/>
                <a:cs typeface="Calibri"/>
              </a:rPr>
              <a:t>modification </a:t>
            </a:r>
            <a:r>
              <a:rPr sz="2700" dirty="0">
                <a:latin typeface="Calibri"/>
                <a:cs typeface="Calibri"/>
              </a:rPr>
              <a:t>in  the tissues </a:t>
            </a:r>
            <a:r>
              <a:rPr sz="2700" spc="5" dirty="0">
                <a:latin typeface="Calibri"/>
                <a:cs typeface="Calibri"/>
              </a:rPr>
              <a:t>e.g. </a:t>
            </a:r>
            <a:r>
              <a:rPr sz="2700" spc="-30" dirty="0">
                <a:latin typeface="Calibri"/>
                <a:cs typeface="Calibri"/>
              </a:rPr>
              <a:t>mercury, </a:t>
            </a:r>
            <a:r>
              <a:rPr sz="2700" dirty="0">
                <a:latin typeface="Calibri"/>
                <a:cs typeface="Calibri"/>
              </a:rPr>
              <a:t>which is </a:t>
            </a:r>
            <a:r>
              <a:rPr sz="2700" spc="-15" dirty="0">
                <a:latin typeface="Calibri"/>
                <a:cs typeface="Calibri"/>
              </a:rPr>
              <a:t>converted to </a:t>
            </a:r>
            <a:r>
              <a:rPr sz="2700" spc="-10" dirty="0">
                <a:latin typeface="Calibri"/>
                <a:cs typeface="Calibri"/>
              </a:rPr>
              <a:t>mercuric  </a:t>
            </a:r>
            <a:r>
              <a:rPr sz="2700" spc="-5" dirty="0">
                <a:latin typeface="Calibri"/>
                <a:cs typeface="Calibri"/>
              </a:rPr>
              <a:t>sulphide responsible </a:t>
            </a:r>
            <a:r>
              <a:rPr sz="2700" spc="-25" dirty="0">
                <a:latin typeface="Calibri"/>
                <a:cs typeface="Calibri"/>
              </a:rPr>
              <a:t>for </a:t>
            </a:r>
            <a:r>
              <a:rPr sz="2700" spc="-10" dirty="0">
                <a:latin typeface="Calibri"/>
                <a:cs typeface="Calibri"/>
              </a:rPr>
              <a:t>mercurial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pigmentation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75090" cy="6436995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800" b="1" spc="-25" dirty="0">
                <a:latin typeface="Calibri"/>
                <a:cs typeface="Calibri"/>
              </a:rPr>
              <a:t>Effects </a:t>
            </a:r>
            <a:r>
              <a:rPr sz="2800" b="1" spc="-5" dirty="0">
                <a:latin typeface="Calibri"/>
                <a:cs typeface="Calibri"/>
              </a:rPr>
              <a:t>of deposition of </a:t>
            </a:r>
            <a:r>
              <a:rPr sz="2800" b="1" spc="-10" dirty="0">
                <a:latin typeface="Calibri"/>
                <a:cs typeface="Calibri"/>
              </a:rPr>
              <a:t>porphyrin isomers </a:t>
            </a:r>
            <a:r>
              <a:rPr sz="2800" b="1" spc="-5" dirty="0">
                <a:latin typeface="Calibri"/>
                <a:cs typeface="Calibri"/>
              </a:rPr>
              <a:t>in</a:t>
            </a:r>
            <a:r>
              <a:rPr sz="2800" b="1" spc="9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tissues</a:t>
            </a:r>
            <a:endParaRPr sz="2800">
              <a:latin typeface="Calibri"/>
              <a:cs typeface="Calibri"/>
            </a:endParaRPr>
          </a:p>
          <a:p>
            <a:pPr marL="355600" marR="528320" indent="-342900">
              <a:lnSpc>
                <a:spcPts val="3460"/>
              </a:lnSpc>
              <a:spcBef>
                <a:spcPts val="201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5" dirty="0">
                <a:latin typeface="Calibri"/>
                <a:cs typeface="Calibri"/>
              </a:rPr>
              <a:t>Porphyria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5" dirty="0">
                <a:latin typeface="Calibri"/>
                <a:cs typeface="Calibri"/>
              </a:rPr>
              <a:t>pathological </a:t>
            </a:r>
            <a:r>
              <a:rPr sz="3200" spc="-35" dirty="0">
                <a:latin typeface="Calibri"/>
                <a:cs typeface="Calibri"/>
              </a:rPr>
              <a:t>state </a:t>
            </a:r>
            <a:r>
              <a:rPr sz="3200" spc="-15" dirty="0">
                <a:latin typeface="Calibri"/>
                <a:cs typeface="Calibri"/>
              </a:rPr>
              <a:t>characterized by  </a:t>
            </a:r>
            <a:r>
              <a:rPr sz="3200" spc="-5" dirty="0">
                <a:latin typeface="Calibri"/>
                <a:cs typeface="Calibri"/>
              </a:rPr>
              <a:t>accumulation of </a:t>
            </a:r>
            <a:r>
              <a:rPr sz="3200" dirty="0">
                <a:latin typeface="Calibri"/>
                <a:cs typeface="Calibri"/>
              </a:rPr>
              <a:t>abnormal </a:t>
            </a:r>
            <a:r>
              <a:rPr sz="3200" spc="-10" dirty="0">
                <a:latin typeface="Calibri"/>
                <a:cs typeface="Calibri"/>
              </a:rPr>
              <a:t>porphyrins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tissues</a:t>
            </a:r>
            <a:endParaRPr sz="3200">
              <a:latin typeface="Calibri"/>
              <a:cs typeface="Calibri"/>
            </a:endParaRPr>
          </a:p>
          <a:p>
            <a:pPr marL="355600" marR="7239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disease </a:t>
            </a:r>
            <a:r>
              <a:rPr sz="3200" dirty="0">
                <a:latin typeface="Calibri"/>
                <a:cs typeface="Calibri"/>
              </a:rPr>
              <a:t>is also </a:t>
            </a:r>
            <a:r>
              <a:rPr sz="3200" spc="-5" dirty="0">
                <a:latin typeface="Calibri"/>
                <a:cs typeface="Calibri"/>
              </a:rPr>
              <a:t>known </a:t>
            </a:r>
            <a:r>
              <a:rPr sz="3200" dirty="0">
                <a:latin typeface="Calibri"/>
                <a:cs typeface="Calibri"/>
              </a:rPr>
              <a:t>as  </a:t>
            </a:r>
            <a:r>
              <a:rPr sz="3200" b="1" spc="-10" dirty="0">
                <a:latin typeface="Calibri"/>
                <a:cs typeface="Calibri"/>
              </a:rPr>
              <a:t>osteohemochromatosis </a:t>
            </a:r>
            <a:r>
              <a:rPr sz="3200" spc="-5" dirty="0">
                <a:latin typeface="Calibri"/>
                <a:cs typeface="Calibri"/>
              </a:rPr>
              <a:t>due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reddish </a:t>
            </a:r>
            <a:r>
              <a:rPr sz="3200" spc="-15" dirty="0">
                <a:latin typeface="Calibri"/>
                <a:cs typeface="Calibri"/>
              </a:rPr>
              <a:t>brown </a:t>
            </a:r>
            <a:r>
              <a:rPr sz="3200" spc="-5" dirty="0">
                <a:latin typeface="Calibri"/>
                <a:cs typeface="Calibri"/>
              </a:rPr>
              <a:t>bone  </a:t>
            </a:r>
            <a:r>
              <a:rPr sz="3200" spc="-15" dirty="0">
                <a:latin typeface="Calibri"/>
                <a:cs typeface="Calibri"/>
              </a:rPr>
              <a:t>pigmentation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b="1" dirty="0">
                <a:latin typeface="Calibri"/>
                <a:cs typeface="Calibri"/>
              </a:rPr>
              <a:t>pink </a:t>
            </a:r>
            <a:r>
              <a:rPr sz="3200" b="1" spc="-5" dirty="0">
                <a:latin typeface="Calibri"/>
                <a:cs typeface="Calibri"/>
              </a:rPr>
              <a:t>tooth </a:t>
            </a:r>
            <a:r>
              <a:rPr sz="3200" spc="-5" dirty="0">
                <a:latin typeface="Calibri"/>
                <a:cs typeface="Calibri"/>
              </a:rPr>
              <a:t>due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colour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teeth</a:t>
            </a:r>
            <a:endParaRPr sz="3200">
              <a:latin typeface="Calibri"/>
              <a:cs typeface="Calibri"/>
            </a:endParaRPr>
          </a:p>
          <a:p>
            <a:pPr marL="355600" marR="9144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Deposition </a:t>
            </a:r>
            <a:r>
              <a:rPr sz="3200" dirty="0">
                <a:latin typeface="Calibri"/>
                <a:cs typeface="Calibri"/>
              </a:rPr>
              <a:t>of abnormal </a:t>
            </a:r>
            <a:r>
              <a:rPr sz="3200" spc="-10" dirty="0">
                <a:latin typeface="Calibri"/>
                <a:cs typeface="Calibri"/>
              </a:rPr>
              <a:t>porphyrins results </a:t>
            </a:r>
            <a:r>
              <a:rPr sz="3200" spc="-20" dirty="0">
                <a:latin typeface="Calibri"/>
                <a:cs typeface="Calibri"/>
              </a:rPr>
              <a:t>into  </a:t>
            </a:r>
            <a:r>
              <a:rPr sz="3200" spc="-10" dirty="0">
                <a:latin typeface="Calibri"/>
                <a:cs typeface="Calibri"/>
              </a:rPr>
              <a:t>photodynamic dermatitis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20" dirty="0">
                <a:latin typeface="Calibri"/>
                <a:cs typeface="Calibri"/>
              </a:rPr>
              <a:t>cattle </a:t>
            </a:r>
            <a:r>
              <a:rPr sz="3200" spc="-5" dirty="0">
                <a:latin typeface="Calibri"/>
                <a:cs typeface="Calibri"/>
              </a:rPr>
              <a:t>with sloughing of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5" dirty="0">
                <a:latin typeface="Calibri"/>
                <a:cs typeface="Calibri"/>
              </a:rPr>
              <a:t>affected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areas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Photodynamic </a:t>
            </a:r>
            <a:r>
              <a:rPr sz="3200" spc="-10" dirty="0">
                <a:latin typeface="Calibri"/>
                <a:cs typeface="Calibri"/>
              </a:rPr>
              <a:t>dermatitis </a:t>
            </a:r>
            <a:r>
              <a:rPr sz="3200" spc="-15" dirty="0">
                <a:latin typeface="Calibri"/>
                <a:cs typeface="Calibri"/>
              </a:rPr>
              <a:t>occurs </a:t>
            </a:r>
            <a:r>
              <a:rPr sz="3200" spc="-5" dirty="0">
                <a:latin typeface="Calibri"/>
                <a:cs typeface="Calibri"/>
              </a:rPr>
              <a:t>due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fact </a:t>
            </a:r>
            <a:r>
              <a:rPr sz="3200" spc="-10" dirty="0">
                <a:latin typeface="Calibri"/>
                <a:cs typeface="Calibri"/>
              </a:rPr>
              <a:t>that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porphyrin </a:t>
            </a:r>
            <a:r>
              <a:rPr sz="3200" spc="-15" dirty="0">
                <a:latin typeface="Calibri"/>
                <a:cs typeface="Calibri"/>
              </a:rPr>
              <a:t>isomers are </a:t>
            </a:r>
            <a:r>
              <a:rPr sz="3200" b="1" spc="-10" dirty="0">
                <a:latin typeface="Calibri"/>
                <a:cs typeface="Calibri"/>
              </a:rPr>
              <a:t>fluorescent</a:t>
            </a:r>
            <a:r>
              <a:rPr sz="3200" spc="-1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hence </a:t>
            </a:r>
            <a:r>
              <a:rPr sz="3200" spc="-10" dirty="0">
                <a:latin typeface="Calibri"/>
                <a:cs typeface="Calibri"/>
              </a:rPr>
              <a:t>they  become </a:t>
            </a:r>
            <a:r>
              <a:rPr sz="3200" spc="-15" dirty="0">
                <a:latin typeface="Calibri"/>
                <a:cs typeface="Calibri"/>
              </a:rPr>
              <a:t>activated </a:t>
            </a:r>
            <a:r>
              <a:rPr sz="3200" spc="-5" dirty="0">
                <a:latin typeface="Calibri"/>
                <a:cs typeface="Calibri"/>
              </a:rPr>
              <a:t>by </a:t>
            </a:r>
            <a:r>
              <a:rPr sz="3200" spc="-25" dirty="0">
                <a:latin typeface="Calibri"/>
                <a:cs typeface="Calibri"/>
              </a:rPr>
              <a:t>sunrays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produce </a:t>
            </a:r>
            <a:r>
              <a:rPr sz="3200" spc="-15" dirty="0">
                <a:latin typeface="Calibri"/>
                <a:cs typeface="Calibri"/>
              </a:rPr>
              <a:t>free  </a:t>
            </a:r>
            <a:r>
              <a:rPr sz="3200" spc="-10" dirty="0">
                <a:latin typeface="Calibri"/>
                <a:cs typeface="Calibri"/>
              </a:rPr>
              <a:t>radicals that </a:t>
            </a:r>
            <a:r>
              <a:rPr sz="3200" spc="-5" dirty="0">
                <a:latin typeface="Calibri"/>
                <a:cs typeface="Calibri"/>
              </a:rPr>
              <a:t>induce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photosensitization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8" y="98551"/>
            <a:ext cx="243586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4. </a:t>
            </a:r>
            <a:r>
              <a:rPr sz="3200" b="1" dirty="0" err="1" smtClean="0">
                <a:solidFill>
                  <a:srgbClr val="FF0000"/>
                </a:solidFill>
                <a:latin typeface="Calibri"/>
                <a:cs typeface="Calibri"/>
              </a:rPr>
              <a:t>Lipofuscin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45565"/>
            <a:ext cx="8929370" cy="5661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492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Lipofuscin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10" dirty="0">
                <a:latin typeface="Calibri"/>
                <a:cs typeface="Calibri"/>
              </a:rPr>
              <a:t>golden </a:t>
            </a:r>
            <a:r>
              <a:rPr sz="3200" spc="-15" dirty="0">
                <a:latin typeface="Calibri"/>
                <a:cs typeface="Calibri"/>
              </a:rPr>
              <a:t>brown </a:t>
            </a:r>
            <a:r>
              <a:rPr sz="3200" spc="-10" dirty="0">
                <a:latin typeface="Calibri"/>
                <a:cs typeface="Calibri"/>
              </a:rPr>
              <a:t>granular pigment  derived </a:t>
            </a:r>
            <a:r>
              <a:rPr sz="3200" spc="-20" dirty="0">
                <a:latin typeface="Calibri"/>
                <a:cs typeface="Calibri"/>
              </a:rPr>
              <a:t>from </a:t>
            </a:r>
            <a:r>
              <a:rPr sz="3200" spc="-10" dirty="0">
                <a:latin typeface="Calibri"/>
                <a:cs typeface="Calibri"/>
              </a:rPr>
              <a:t>break </a:t>
            </a:r>
            <a:r>
              <a:rPr sz="3200" spc="-5" dirty="0">
                <a:latin typeface="Calibri"/>
                <a:cs typeface="Calibri"/>
              </a:rPr>
              <a:t>down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lipid membranes,  commonly observed in </a:t>
            </a:r>
            <a:r>
              <a:rPr sz="3200" spc="-20" dirty="0">
                <a:latin typeface="Calibri"/>
                <a:cs typeface="Calibri"/>
              </a:rPr>
              <a:t>myocardial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nerve </a:t>
            </a:r>
            <a:r>
              <a:rPr sz="3200" spc="-5" dirty="0">
                <a:latin typeface="Calibri"/>
                <a:cs typeface="Calibri"/>
              </a:rPr>
              <a:t>cells  of old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animals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Hence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pigment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regarded </a:t>
            </a:r>
            <a:r>
              <a:rPr sz="3200" dirty="0">
                <a:latin typeface="Calibri"/>
                <a:cs typeface="Calibri"/>
              </a:rPr>
              <a:t>as an aging </a:t>
            </a:r>
            <a:r>
              <a:rPr sz="3200" spc="-10" dirty="0">
                <a:latin typeface="Calibri"/>
                <a:cs typeface="Calibri"/>
              </a:rPr>
              <a:t>pigment, 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5" dirty="0">
                <a:latin typeface="Calibri"/>
                <a:cs typeface="Calibri"/>
              </a:rPr>
              <a:t>pathological </a:t>
            </a:r>
            <a:r>
              <a:rPr sz="3200" spc="-10" dirty="0">
                <a:latin typeface="Calibri"/>
                <a:cs typeface="Calibri"/>
              </a:rPr>
              <a:t>term </a:t>
            </a:r>
            <a:r>
              <a:rPr sz="3200" spc="-20" dirty="0">
                <a:latin typeface="Calibri"/>
                <a:cs typeface="Calibri"/>
              </a:rPr>
              <a:t>referring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deposition of  lipofuscin is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lipofuscinosis</a:t>
            </a:r>
            <a:endParaRPr sz="32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Factors </a:t>
            </a:r>
            <a:r>
              <a:rPr sz="3200" spc="-10" dirty="0">
                <a:latin typeface="Calibri"/>
                <a:cs typeface="Calibri"/>
              </a:rPr>
              <a:t>associated </a:t>
            </a:r>
            <a:r>
              <a:rPr sz="3200" spc="-5" dirty="0">
                <a:latin typeface="Calibri"/>
                <a:cs typeface="Calibri"/>
              </a:rPr>
              <a:t>with lipofuscinosis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include:</a:t>
            </a:r>
            <a:endParaRPr sz="32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libri"/>
                <a:cs typeface="Calibri"/>
              </a:rPr>
              <a:t>Chronic </a:t>
            </a:r>
            <a:r>
              <a:rPr sz="2800" spc="-5" dirty="0">
                <a:latin typeface="Calibri"/>
                <a:cs typeface="Calibri"/>
              </a:rPr>
              <a:t>tissue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injury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Vitamin </a:t>
            </a:r>
            <a:r>
              <a:rPr sz="2800" spc="-5" dirty="0">
                <a:latin typeface="Calibri"/>
                <a:cs typeface="Calibri"/>
              </a:rPr>
              <a:t>E and </a:t>
            </a:r>
            <a:r>
              <a:rPr sz="2800" spc="-10" dirty="0">
                <a:latin typeface="Calibri"/>
                <a:cs typeface="Calibri"/>
              </a:rPr>
              <a:t>selenium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deficiencies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Increased </a:t>
            </a:r>
            <a:r>
              <a:rPr sz="2800" spc="-30" dirty="0">
                <a:latin typeface="Calibri"/>
                <a:cs typeface="Calibri"/>
              </a:rPr>
              <a:t>intake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diets reach </a:t>
            </a:r>
            <a:r>
              <a:rPr sz="2800" spc="-5" dirty="0">
                <a:latin typeface="Calibri"/>
                <a:cs typeface="Calibri"/>
              </a:rPr>
              <a:t>in </a:t>
            </a:r>
            <a:r>
              <a:rPr sz="2800" spc="-20" dirty="0">
                <a:latin typeface="Calibri"/>
                <a:cs typeface="Calibri"/>
              </a:rPr>
              <a:t>unsaturated </a:t>
            </a:r>
            <a:r>
              <a:rPr sz="2800" spc="-30" dirty="0">
                <a:latin typeface="Calibri"/>
                <a:cs typeface="Calibri"/>
              </a:rPr>
              <a:t>fatty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acids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6651"/>
            <a:ext cx="8570595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latin typeface="Calibri"/>
                <a:cs typeface="Calibri"/>
              </a:rPr>
              <a:t>Ceroid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23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Ceroid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5" dirty="0">
                <a:latin typeface="Calibri"/>
                <a:cs typeface="Calibri"/>
              </a:rPr>
              <a:t>golden </a:t>
            </a:r>
            <a:r>
              <a:rPr sz="3200" spc="-10" dirty="0">
                <a:latin typeface="Calibri"/>
                <a:cs typeface="Calibri"/>
              </a:rPr>
              <a:t>yellow </a:t>
            </a:r>
            <a:r>
              <a:rPr sz="3200" spc="-15" dirty="0">
                <a:latin typeface="Calibri"/>
                <a:cs typeface="Calibri"/>
              </a:rPr>
              <a:t>brown </a:t>
            </a:r>
            <a:r>
              <a:rPr sz="3200" spc="-10" dirty="0">
                <a:latin typeface="Calibri"/>
                <a:cs typeface="Calibri"/>
              </a:rPr>
              <a:t>pigment believed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10" dirty="0">
                <a:latin typeface="Calibri"/>
                <a:cs typeface="Calibri"/>
              </a:rPr>
              <a:t>variant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lipofuscin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It </a:t>
            </a:r>
            <a:r>
              <a:rPr sz="3200" spc="-30" dirty="0">
                <a:latin typeface="Calibri"/>
                <a:cs typeface="Calibri"/>
              </a:rPr>
              <a:t>differs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5" dirty="0">
                <a:latin typeface="Calibri"/>
                <a:cs typeface="Calibri"/>
              </a:rPr>
              <a:t>lipofuscin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being </a:t>
            </a:r>
            <a:r>
              <a:rPr sz="3200" spc="-10" dirty="0">
                <a:latin typeface="Calibri"/>
                <a:cs typeface="Calibri"/>
              </a:rPr>
              <a:t>acid-fast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</a:p>
          <a:p>
            <a:pPr marL="355600">
              <a:lnSpc>
                <a:spcPct val="100000"/>
              </a:lnSpc>
            </a:pPr>
            <a:r>
              <a:rPr sz="3200" b="1" spc="-10" dirty="0">
                <a:latin typeface="Calibri"/>
                <a:cs typeface="Calibri"/>
              </a:rPr>
              <a:t>autofluorescent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615553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83524" y="1752600"/>
            <a:ext cx="8003275" cy="4042132"/>
          </a:xfrm>
        </p:spPr>
        <p:txBody>
          <a:bodyPr/>
          <a:lstStyle/>
          <a:p>
            <a:r>
              <a:rPr lang="en-US" dirty="0" smtClean="0"/>
              <a:t>Reference</a:t>
            </a:r>
          </a:p>
          <a:p>
            <a:r>
              <a:rPr lang="en-US" dirty="0" smtClean="0"/>
              <a:t>All the scientific data cited from the lecture </a:t>
            </a:r>
            <a:r>
              <a:rPr lang="en-US" dirty="0"/>
              <a:t>notes by </a:t>
            </a:r>
            <a:r>
              <a:rPr lang="en-US" dirty="0" smtClean="0"/>
              <a:t>Prof. Robert </a:t>
            </a:r>
            <a:r>
              <a:rPr lang="en-US" dirty="0" err="1" smtClean="0"/>
              <a:t>Mdoda</a:t>
            </a:r>
            <a:r>
              <a:rPr lang="en-US" dirty="0" smtClean="0"/>
              <a:t> </a:t>
            </a:r>
            <a:r>
              <a:rPr lang="en-US" dirty="0" err="1" smtClean="0"/>
              <a:t>Maselle</a:t>
            </a:r>
            <a:endParaRPr lang="en-US" dirty="0" smtClean="0"/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lang="en-US" dirty="0" smtClean="0"/>
              <a:t>Dept. of veterinary pathology, </a:t>
            </a:r>
            <a:r>
              <a:rPr lang="en-US" sz="3200" dirty="0" smtClean="0">
                <a:solidFill>
                  <a:schemeClr val="tx1"/>
                </a:solidFill>
                <a:latin typeface="Calibri"/>
                <a:cs typeface="Calibri"/>
              </a:rPr>
              <a:t>faculty of veterinary medicine, </a:t>
            </a:r>
            <a:r>
              <a:rPr lang="en-US" dirty="0" err="1" smtClean="0"/>
              <a:t>Sokoine</a:t>
            </a:r>
            <a:r>
              <a:rPr lang="en-US" dirty="0" smtClean="0"/>
              <a:t> university of agriculture.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70179"/>
            <a:ext cx="4486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Calibri"/>
                <a:cs typeface="Calibri"/>
              </a:rPr>
              <a:t>Effects </a:t>
            </a:r>
            <a:r>
              <a:rPr sz="2800" b="1" spc="-5" dirty="0">
                <a:latin typeface="Calibri"/>
                <a:cs typeface="Calibri"/>
              </a:rPr>
              <a:t>of </a:t>
            </a:r>
            <a:r>
              <a:rPr sz="2800" b="1" spc="-25" dirty="0">
                <a:latin typeface="Calibri"/>
                <a:cs typeface="Calibri"/>
              </a:rPr>
              <a:t>exogenous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pigments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45565"/>
            <a:ext cx="8837295" cy="5576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400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Some </a:t>
            </a:r>
            <a:r>
              <a:rPr sz="3200" spc="-20" dirty="0">
                <a:latin typeface="Calibri"/>
                <a:cs typeface="Calibri"/>
              </a:rPr>
              <a:t>exogenous </a:t>
            </a:r>
            <a:r>
              <a:rPr sz="3200" spc="-10" dirty="0">
                <a:latin typeface="Calibri"/>
                <a:cs typeface="Calibri"/>
              </a:rPr>
              <a:t>pigments </a:t>
            </a:r>
            <a:r>
              <a:rPr sz="3200" spc="-30" dirty="0">
                <a:latin typeface="Calibri"/>
                <a:cs typeface="Calibri"/>
              </a:rPr>
              <a:t>like </a:t>
            </a:r>
            <a:r>
              <a:rPr sz="3200" b="1" spc="-5" dirty="0">
                <a:latin typeface="Calibri"/>
                <a:cs typeface="Calibri"/>
              </a:rPr>
              <a:t>carbon </a:t>
            </a:r>
            <a:r>
              <a:rPr sz="3200" b="1" spc="-10" dirty="0">
                <a:latin typeface="Calibri"/>
                <a:cs typeface="Calibri"/>
              </a:rPr>
              <a:t>dust </a:t>
            </a:r>
            <a:r>
              <a:rPr sz="3200" spc="-5" dirty="0">
                <a:latin typeface="Calibri"/>
                <a:cs typeface="Calibri"/>
              </a:rPr>
              <a:t>cause  </a:t>
            </a:r>
            <a:r>
              <a:rPr sz="3200" spc="-15" dirty="0">
                <a:latin typeface="Calibri"/>
                <a:cs typeface="Calibri"/>
              </a:rPr>
              <a:t>little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5" dirty="0">
                <a:latin typeface="Calibri"/>
                <a:cs typeface="Calibri"/>
              </a:rPr>
              <a:t>no harm </a:t>
            </a:r>
            <a:r>
              <a:rPr sz="3200" dirty="0">
                <a:latin typeface="Calibri"/>
                <a:cs typeface="Calibri"/>
              </a:rPr>
              <a:t>in the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tissues</a:t>
            </a:r>
            <a:endParaRPr sz="3200" dirty="0">
              <a:latin typeface="Calibri"/>
              <a:cs typeface="Calibri"/>
            </a:endParaRPr>
          </a:p>
          <a:p>
            <a:pPr marL="355600" marR="217804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4138295" algn="l"/>
              </a:tabLst>
            </a:pPr>
            <a:r>
              <a:rPr sz="3200" spc="-15" dirty="0">
                <a:latin typeface="Calibri"/>
                <a:cs typeface="Calibri"/>
              </a:rPr>
              <a:t>Others </a:t>
            </a:r>
            <a:r>
              <a:rPr sz="3200" spc="-35" dirty="0">
                <a:latin typeface="Calibri"/>
                <a:cs typeface="Calibri"/>
              </a:rPr>
              <a:t>like </a:t>
            </a:r>
            <a:r>
              <a:rPr sz="3200" spc="-10" dirty="0">
                <a:latin typeface="Calibri"/>
                <a:cs typeface="Calibri"/>
              </a:rPr>
              <a:t>silica, </a:t>
            </a:r>
            <a:r>
              <a:rPr sz="3200" spc="-15" dirty="0">
                <a:latin typeface="Calibri"/>
                <a:cs typeface="Calibri"/>
              </a:rPr>
              <a:t>asbestos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iron produce </a:t>
            </a:r>
            <a:r>
              <a:rPr sz="3200" spc="-10" dirty="0">
                <a:latin typeface="Calibri"/>
                <a:cs typeface="Calibri"/>
              </a:rPr>
              <a:t>tissue  </a:t>
            </a:r>
            <a:r>
              <a:rPr sz="3200" dirty="0">
                <a:latin typeface="Calibri"/>
                <a:cs typeface="Calibri"/>
              </a:rPr>
              <a:t>injury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associated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	</a:t>
            </a:r>
            <a:r>
              <a:rPr sz="3200" spc="-15" dirty="0">
                <a:latin typeface="Calibri"/>
                <a:cs typeface="Calibri"/>
              </a:rPr>
              <a:t>extensive </a:t>
            </a:r>
            <a:r>
              <a:rPr sz="3200" spc="-10" dirty="0">
                <a:latin typeface="Calibri"/>
                <a:cs typeface="Calibri"/>
              </a:rPr>
              <a:t>inflammatory  </a:t>
            </a:r>
            <a:r>
              <a:rPr sz="3200" spc="-5" dirty="0">
                <a:latin typeface="Calibri"/>
                <a:cs typeface="Calibri"/>
              </a:rPr>
              <a:t>reaction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healing </a:t>
            </a:r>
            <a:r>
              <a:rPr sz="3200" spc="-10" dirty="0">
                <a:latin typeface="Calibri"/>
                <a:cs typeface="Calibri"/>
              </a:rPr>
              <a:t>by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fibrosis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general </a:t>
            </a:r>
            <a:r>
              <a:rPr sz="3200" spc="-5" dirty="0">
                <a:latin typeface="Calibri"/>
                <a:cs typeface="Calibri"/>
              </a:rPr>
              <a:t>pathological </a:t>
            </a:r>
            <a:r>
              <a:rPr sz="3200" spc="-10" dirty="0">
                <a:latin typeface="Calibri"/>
                <a:cs typeface="Calibri"/>
              </a:rPr>
              <a:t>term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such </a:t>
            </a:r>
            <a:r>
              <a:rPr sz="3200" dirty="0">
                <a:latin typeface="Calibri"/>
                <a:cs typeface="Calibri"/>
              </a:rPr>
              <a:t>lesion in the  lungs </a:t>
            </a:r>
            <a:r>
              <a:rPr sz="3200" spc="-5" dirty="0">
                <a:latin typeface="Calibri"/>
                <a:cs typeface="Calibri"/>
              </a:rPr>
              <a:t>due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inhalation of </a:t>
            </a:r>
            <a:r>
              <a:rPr sz="3200" spc="-15" dirty="0">
                <a:latin typeface="Calibri"/>
                <a:cs typeface="Calibri"/>
              </a:rPr>
              <a:t>irritant </a:t>
            </a:r>
            <a:r>
              <a:rPr sz="3200" spc="-5" dirty="0">
                <a:latin typeface="Calibri"/>
                <a:cs typeface="Calibri"/>
              </a:rPr>
              <a:t>elements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b="1" dirty="0">
                <a:latin typeface="Calibri"/>
                <a:cs typeface="Calibri"/>
              </a:rPr>
              <a:t>pneumoconiosis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354965" algn="l"/>
                <a:tab pos="355600" algn="l"/>
                <a:tab pos="927100" algn="l"/>
              </a:tabLst>
            </a:pPr>
            <a:r>
              <a:rPr lang="en-US" sz="28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-5" dirty="0" smtClean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2800" b="1" spc="-5" dirty="0">
                <a:solidFill>
                  <a:srgbClr val="FF0000"/>
                </a:solidFill>
                <a:latin typeface="Calibri"/>
                <a:cs typeface="Calibri"/>
              </a:rPr>
              <a:t>.	</a:t>
            </a:r>
            <a:r>
              <a:rPr sz="2800" b="1" spc="-10" dirty="0">
                <a:solidFill>
                  <a:srgbClr val="FF0000"/>
                </a:solidFill>
                <a:latin typeface="Calibri"/>
                <a:cs typeface="Calibri"/>
              </a:rPr>
              <a:t>Endogenous pigments</a:t>
            </a:r>
            <a:endParaRPr sz="2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412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Endogenous pigments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further </a:t>
            </a:r>
            <a:r>
              <a:rPr sz="2800" spc="-5" dirty="0">
                <a:latin typeface="Calibri"/>
                <a:cs typeface="Calibri"/>
              </a:rPr>
              <a:t>classified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spc="-25" dirty="0">
                <a:latin typeface="Calibri"/>
                <a:cs typeface="Calibri"/>
              </a:rPr>
              <a:t>four </a:t>
            </a:r>
            <a:r>
              <a:rPr sz="2800" spc="-5" dirty="0">
                <a:latin typeface="Calibri"/>
                <a:cs typeface="Calibri"/>
              </a:rPr>
              <a:t>types  </a:t>
            </a:r>
            <a:r>
              <a:rPr sz="2800" spc="-10" dirty="0">
                <a:latin typeface="Calibri"/>
                <a:cs typeface="Calibri"/>
              </a:rPr>
              <a:t>based </a:t>
            </a:r>
            <a:r>
              <a:rPr sz="2800" spc="-5" dirty="0">
                <a:latin typeface="Calibri"/>
                <a:cs typeface="Calibri"/>
              </a:rPr>
              <a:t>on their </a:t>
            </a:r>
            <a:r>
              <a:rPr sz="2800" spc="-15" dirty="0">
                <a:latin typeface="Calibri"/>
                <a:cs typeface="Calibri"/>
              </a:rPr>
              <a:t>source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5" dirty="0">
                <a:latin typeface="Calibri"/>
                <a:cs typeface="Calibri"/>
              </a:rPr>
              <a:t>formation </a:t>
            </a:r>
            <a:r>
              <a:rPr sz="2800" spc="-5" dirty="0">
                <a:latin typeface="Calibri"/>
                <a:cs typeface="Calibri"/>
              </a:rPr>
              <a:t>in the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body: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45" y="0"/>
            <a:ext cx="889889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1530" marR="5080" indent="-799465">
              <a:lnSpc>
                <a:spcPct val="100000"/>
              </a:lnSpc>
              <a:spcBef>
                <a:spcPts val="100"/>
              </a:spcBef>
              <a:tabLst>
                <a:tab pos="5587365" algn="l"/>
              </a:tabLst>
            </a:pPr>
            <a:r>
              <a:rPr sz="3200" b="1" spc="-10" dirty="0">
                <a:latin typeface="Calibri"/>
                <a:cs typeface="Calibri"/>
              </a:rPr>
              <a:t>Source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3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endogenous </a:t>
            </a:r>
            <a:r>
              <a:rPr sz="3200" b="1" spc="-5" dirty="0">
                <a:latin typeface="Calibri"/>
                <a:cs typeface="Calibri"/>
              </a:rPr>
              <a:t>pigments	</a:t>
            </a:r>
            <a:r>
              <a:rPr sz="3200" b="1" spc="5" dirty="0">
                <a:latin typeface="Calibri"/>
                <a:cs typeface="Calibri"/>
              </a:rPr>
              <a:t>in </a:t>
            </a:r>
            <a:r>
              <a:rPr sz="3200" b="1" dirty="0">
                <a:latin typeface="Calibri"/>
                <a:cs typeface="Calibri"/>
              </a:rPr>
              <a:t>the body and</a:t>
            </a:r>
            <a:r>
              <a:rPr sz="3200" b="1" spc="-13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the  specific </a:t>
            </a:r>
            <a:r>
              <a:rPr sz="3200" b="1" spc="-5" dirty="0">
                <a:latin typeface="Calibri"/>
                <a:cs typeface="Calibri"/>
              </a:rPr>
              <a:t>pigments derived </a:t>
            </a:r>
            <a:r>
              <a:rPr sz="3200" b="1" spc="-15" dirty="0">
                <a:latin typeface="Calibri"/>
                <a:cs typeface="Calibri"/>
              </a:rPr>
              <a:t>from </a:t>
            </a:r>
            <a:r>
              <a:rPr sz="3200" b="1" spc="-5" dirty="0">
                <a:latin typeface="Calibri"/>
                <a:cs typeface="Calibri"/>
              </a:rPr>
              <a:t>each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source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897504"/>
            <a:ext cx="2629535" cy="5525871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solidFill>
                  <a:srgbClr val="FF0000"/>
                </a:solidFill>
                <a:latin typeface="Calibri"/>
                <a:cs typeface="Calibri"/>
              </a:rPr>
              <a:t>Melanocytes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Calibri"/>
                <a:cs typeface="Calibri"/>
              </a:rPr>
              <a:t>Melanin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Ha</a:t>
            </a:r>
            <a:r>
              <a:rPr sz="3200" b="1" spc="-1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Calibri"/>
                <a:cs typeface="Calibri"/>
              </a:rPr>
              <a:t>mogl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obin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Hemosiderin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Hematin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Bilirubin</a:t>
            </a:r>
            <a:endParaRPr sz="2800" dirty="0">
              <a:latin typeface="Calibri"/>
              <a:cs typeface="Calibri"/>
            </a:endParaRPr>
          </a:p>
          <a:p>
            <a:pPr marL="342265" marR="443865" indent="-342265" algn="r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342265" algn="l"/>
                <a:tab pos="355600" algn="l"/>
              </a:tabLst>
            </a:pPr>
            <a:r>
              <a:rPr sz="3200" b="1" spc="-50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orp</a:t>
            </a:r>
            <a:r>
              <a:rPr sz="3200" b="1" spc="-60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yrins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287020" marR="461009" lvl="1" indent="-287020" algn="r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287020" algn="l"/>
              </a:tabLst>
            </a:pPr>
            <a:r>
              <a:rPr sz="2800" spc="-70" dirty="0">
                <a:latin typeface="Calibri"/>
                <a:cs typeface="Calibri"/>
              </a:rPr>
              <a:t>P</a:t>
            </a:r>
            <a:r>
              <a:rPr sz="2800" spc="-10" dirty="0">
                <a:latin typeface="Calibri"/>
                <a:cs typeface="Calibri"/>
              </a:rPr>
              <a:t>orp</a:t>
            </a:r>
            <a:r>
              <a:rPr sz="2800" spc="-65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y</a:t>
            </a:r>
            <a:r>
              <a:rPr sz="2800" spc="-2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in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FF0000"/>
                </a:solidFill>
                <a:latin typeface="Calibri"/>
                <a:cs typeface="Calibri"/>
              </a:rPr>
              <a:t>Lipids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libri"/>
                <a:cs typeface="Calibri"/>
              </a:rPr>
              <a:t>Lipofuscin</a:t>
            </a:r>
            <a:endParaRPr sz="2800" dirty="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libri"/>
                <a:cs typeface="Calibri"/>
              </a:rPr>
              <a:t>Ceroid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8930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1. </a:t>
            </a:r>
            <a:r>
              <a:rPr sz="4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Melanin</a:t>
            </a:r>
            <a:endParaRPr sz="4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50365"/>
            <a:ext cx="8516620" cy="51968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pigment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produced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skin </a:t>
            </a:r>
            <a:r>
              <a:rPr sz="3200" spc="-10" dirty="0">
                <a:latin typeface="Calibri"/>
                <a:cs typeface="Calibri"/>
              </a:rPr>
              <a:t>by  </a:t>
            </a:r>
            <a:r>
              <a:rPr sz="3200" b="1" spc="-5" dirty="0">
                <a:latin typeface="Calibri"/>
                <a:cs typeface="Calibri"/>
              </a:rPr>
              <a:t>melanocytes </a:t>
            </a:r>
            <a:r>
              <a:rPr sz="3200" spc="-15" dirty="0">
                <a:latin typeface="Calibri"/>
                <a:cs typeface="Calibri"/>
              </a:rPr>
              <a:t>located at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junction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epidermis </a:t>
            </a:r>
            <a:r>
              <a:rPr sz="3200" dirty="0">
                <a:latin typeface="Calibri"/>
                <a:cs typeface="Calibri"/>
              </a:rPr>
              <a:t>and the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dermis</a:t>
            </a:r>
            <a:endParaRPr sz="3200" dirty="0">
              <a:latin typeface="Calibri"/>
              <a:cs typeface="Calibri"/>
            </a:endParaRPr>
          </a:p>
          <a:p>
            <a:pPr marL="355600" marR="10731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melanocytes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10" dirty="0">
                <a:latin typeface="Calibri"/>
                <a:cs typeface="Calibri"/>
              </a:rPr>
              <a:t>branching processes  through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5" dirty="0">
                <a:latin typeface="Calibri"/>
                <a:cs typeface="Calibri"/>
              </a:rPr>
              <a:t>melanin granules(</a:t>
            </a:r>
            <a:r>
              <a:rPr sz="3200" b="1" spc="-5" dirty="0">
                <a:latin typeface="Calibri"/>
                <a:cs typeface="Calibri"/>
              </a:rPr>
              <a:t>melanosomes</a:t>
            </a:r>
            <a:r>
              <a:rPr sz="3200" spc="-5" dirty="0">
                <a:latin typeface="Calibri"/>
                <a:cs typeface="Calibri"/>
              </a:rPr>
              <a:t>) 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transferred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b="1" spc="-15" dirty="0">
                <a:latin typeface="Calibri"/>
                <a:cs typeface="Calibri"/>
              </a:rPr>
              <a:t>keratinocytes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epidermis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process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formation </a:t>
            </a:r>
            <a:r>
              <a:rPr sz="3200" spc="-5" dirty="0">
                <a:latin typeface="Calibri"/>
                <a:cs typeface="Calibri"/>
              </a:rPr>
              <a:t>of melanin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called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b="1" spc="-10" dirty="0">
                <a:latin typeface="Calibri"/>
                <a:cs typeface="Calibri"/>
              </a:rPr>
              <a:t>melanization</a:t>
            </a:r>
            <a:endParaRPr sz="3200" dirty="0">
              <a:latin typeface="Calibri"/>
              <a:cs typeface="Calibri"/>
            </a:endParaRPr>
          </a:p>
          <a:p>
            <a:pPr marL="355600" marR="167576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concentration </a:t>
            </a:r>
            <a:r>
              <a:rPr sz="3200" dirty="0">
                <a:latin typeface="Calibri"/>
                <a:cs typeface="Calibri"/>
              </a:rPr>
              <a:t>of melanin in </a:t>
            </a:r>
            <a:r>
              <a:rPr sz="3200" spc="-5" dirty="0">
                <a:latin typeface="Calibri"/>
                <a:cs typeface="Calibri"/>
              </a:rPr>
              <a:t>tissues  </a:t>
            </a:r>
            <a:r>
              <a:rPr sz="3200" spc="-10" dirty="0">
                <a:latin typeface="Calibri"/>
                <a:cs typeface="Calibri"/>
              </a:rPr>
              <a:t>determines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colour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" dirty="0">
                <a:latin typeface="Calibri"/>
                <a:cs typeface="Calibri"/>
              </a:rPr>
              <a:t> tissue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97230"/>
            <a:ext cx="2211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Melanin(cont.)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45794"/>
            <a:ext cx="8502650" cy="52387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819785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low </a:t>
            </a:r>
            <a:r>
              <a:rPr sz="3000" spc="-15" dirty="0">
                <a:latin typeface="Calibri"/>
                <a:cs typeface="Calibri"/>
              </a:rPr>
              <a:t>concentrations, </a:t>
            </a:r>
            <a:r>
              <a:rPr sz="3000" spc="-5" dirty="0">
                <a:latin typeface="Calibri"/>
                <a:cs typeface="Calibri"/>
              </a:rPr>
              <a:t>melanin </a:t>
            </a:r>
            <a:r>
              <a:rPr sz="3000" spc="-10" dirty="0">
                <a:latin typeface="Calibri"/>
                <a:cs typeface="Calibri"/>
              </a:rPr>
              <a:t>appears </a:t>
            </a:r>
            <a:r>
              <a:rPr sz="3000" b="1" spc="-15" dirty="0">
                <a:latin typeface="Calibri"/>
                <a:cs typeface="Calibri"/>
              </a:rPr>
              <a:t>yellow-  </a:t>
            </a:r>
            <a:r>
              <a:rPr sz="3000" b="1" spc="-10" dirty="0">
                <a:latin typeface="Calibri"/>
                <a:cs typeface="Calibri"/>
              </a:rPr>
              <a:t>brown</a:t>
            </a:r>
            <a:r>
              <a:rPr sz="3000" spc="-10" dirty="0">
                <a:latin typeface="Calibri"/>
                <a:cs typeface="Calibri"/>
              </a:rPr>
              <a:t>, whereas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15" dirty="0">
                <a:latin typeface="Calibri"/>
                <a:cs typeface="Calibri"/>
              </a:rPr>
              <a:t>large </a:t>
            </a:r>
            <a:r>
              <a:rPr sz="3000" spc="-10" dirty="0">
                <a:latin typeface="Calibri"/>
                <a:cs typeface="Calibri"/>
              </a:rPr>
              <a:t>quantities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black</a:t>
            </a:r>
            <a:endParaRPr sz="3000">
              <a:latin typeface="Calibri"/>
              <a:cs typeface="Calibri"/>
            </a:endParaRPr>
          </a:p>
          <a:p>
            <a:pPr marL="355600" marR="19685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other situation, its </a:t>
            </a:r>
            <a:r>
              <a:rPr sz="3000" spc="-10" dirty="0">
                <a:latin typeface="Calibri"/>
                <a:cs typeface="Calibri"/>
              </a:rPr>
              <a:t>dispersion </a:t>
            </a:r>
            <a:r>
              <a:rPr sz="3000" spc="-20" dirty="0">
                <a:latin typeface="Calibri"/>
                <a:cs typeface="Calibri"/>
              </a:rPr>
              <a:t>may </a:t>
            </a:r>
            <a:r>
              <a:rPr sz="3000" spc="-5" dirty="0">
                <a:latin typeface="Calibri"/>
                <a:cs typeface="Calibri"/>
              </a:rPr>
              <a:t>be that </a:t>
            </a:r>
            <a:r>
              <a:rPr sz="3000" dirty="0">
                <a:latin typeface="Calibri"/>
                <a:cs typeface="Calibri"/>
              </a:rPr>
              <a:t>it  </a:t>
            </a:r>
            <a:r>
              <a:rPr sz="3000" spc="-10" dirty="0">
                <a:latin typeface="Calibri"/>
                <a:cs typeface="Calibri"/>
              </a:rPr>
              <a:t>appears </a:t>
            </a:r>
            <a:r>
              <a:rPr sz="3000" b="1" spc="-5" dirty="0">
                <a:latin typeface="Calibri"/>
                <a:cs typeface="Calibri"/>
              </a:rPr>
              <a:t>blue </a:t>
            </a:r>
            <a:r>
              <a:rPr sz="3000" spc="-5" dirty="0">
                <a:latin typeface="Calibri"/>
                <a:cs typeface="Calibri"/>
              </a:rPr>
              <a:t>or </a:t>
            </a:r>
            <a:r>
              <a:rPr sz="3000" b="1" spc="-10" dirty="0">
                <a:latin typeface="Calibri"/>
                <a:cs typeface="Calibri"/>
              </a:rPr>
              <a:t>green </a:t>
            </a:r>
            <a:r>
              <a:rPr sz="3000" spc="5" dirty="0">
                <a:latin typeface="Calibri"/>
                <a:cs typeface="Calibri"/>
              </a:rPr>
              <a:t>e.g.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20" dirty="0">
                <a:latin typeface="Calibri"/>
                <a:cs typeface="Calibri"/>
              </a:rPr>
              <a:t>sexual </a:t>
            </a:r>
            <a:r>
              <a:rPr sz="3000" spc="-5" dirty="0">
                <a:latin typeface="Calibri"/>
                <a:cs typeface="Calibri"/>
              </a:rPr>
              <a:t>skin of some  baboons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Fish </a:t>
            </a:r>
            <a:r>
              <a:rPr sz="3000" spc="-20" dirty="0">
                <a:latin typeface="Calibri"/>
                <a:cs typeface="Calibri"/>
              </a:rPr>
              <a:t>have </a:t>
            </a:r>
            <a:r>
              <a:rPr sz="3000" spc="-5" dirty="0">
                <a:latin typeface="Calibri"/>
                <a:cs typeface="Calibri"/>
              </a:rPr>
              <a:t>additional </a:t>
            </a:r>
            <a:r>
              <a:rPr sz="3000" spc="-10" dirty="0">
                <a:latin typeface="Calibri"/>
                <a:cs typeface="Calibri"/>
              </a:rPr>
              <a:t>reflecting </a:t>
            </a:r>
            <a:r>
              <a:rPr sz="3000" spc="-5" dirty="0">
                <a:latin typeface="Calibri"/>
                <a:cs typeface="Calibri"/>
              </a:rPr>
              <a:t>cells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b="1" spc="-5" dirty="0">
                <a:latin typeface="Calibri"/>
                <a:cs typeface="Calibri"/>
              </a:rPr>
              <a:t>iridocytes</a:t>
            </a:r>
            <a:r>
              <a:rPr sz="3000" spc="-5" dirty="0">
                <a:latin typeface="Calibri"/>
                <a:cs typeface="Calibri"/>
              </a:rPr>
              <a:t>,  which </a:t>
            </a:r>
            <a:r>
              <a:rPr sz="3000" spc="-15" dirty="0">
                <a:latin typeface="Calibri"/>
                <a:cs typeface="Calibri"/>
              </a:rPr>
              <a:t>contain </a:t>
            </a:r>
            <a:r>
              <a:rPr sz="3000" b="1" spc="-5" dirty="0">
                <a:latin typeface="Calibri"/>
                <a:cs typeface="Calibri"/>
              </a:rPr>
              <a:t>guanin </a:t>
            </a:r>
            <a:r>
              <a:rPr sz="3000" spc="-15" dirty="0">
                <a:latin typeface="Calibri"/>
                <a:cs typeface="Calibri"/>
              </a:rPr>
              <a:t>instead </a:t>
            </a:r>
            <a:r>
              <a:rPr sz="3000" spc="-5" dirty="0">
                <a:latin typeface="Calibri"/>
                <a:cs typeface="Calibri"/>
              </a:rPr>
              <a:t>of melanin </a:t>
            </a:r>
            <a:r>
              <a:rPr sz="3000" spc="-10" dirty="0">
                <a:latin typeface="Calibri"/>
                <a:cs typeface="Calibri"/>
              </a:rPr>
              <a:t>responsible 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beautiful </a:t>
            </a:r>
            <a:r>
              <a:rPr sz="3000" spc="-10" dirty="0">
                <a:latin typeface="Calibri"/>
                <a:cs typeface="Calibri"/>
              </a:rPr>
              <a:t>metallic sheen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many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fish</a:t>
            </a:r>
            <a:endParaRPr sz="3000">
              <a:latin typeface="Calibri"/>
              <a:cs typeface="Calibri"/>
            </a:endParaRPr>
          </a:p>
          <a:p>
            <a:pPr marL="355600" marR="58737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There are </a:t>
            </a:r>
            <a:r>
              <a:rPr sz="3000" spc="-10" dirty="0">
                <a:latin typeface="Calibri"/>
                <a:cs typeface="Calibri"/>
              </a:rPr>
              <a:t>two </a:t>
            </a:r>
            <a:r>
              <a:rPr sz="3000" dirty="0">
                <a:latin typeface="Calibri"/>
                <a:cs typeface="Calibri"/>
              </a:rPr>
              <a:t>types </a:t>
            </a:r>
            <a:r>
              <a:rPr sz="3000" spc="-5" dirty="0">
                <a:latin typeface="Calibri"/>
                <a:cs typeface="Calibri"/>
              </a:rPr>
              <a:t>of animal melanin: </a:t>
            </a:r>
            <a:r>
              <a:rPr sz="3000" spc="-15" dirty="0">
                <a:latin typeface="Calibri"/>
                <a:cs typeface="Calibri"/>
              </a:rPr>
              <a:t>brown </a:t>
            </a:r>
            <a:r>
              <a:rPr sz="3000" spc="-10" dirty="0">
                <a:latin typeface="Calibri"/>
                <a:cs typeface="Calibri"/>
              </a:rPr>
              <a:t>to  </a:t>
            </a:r>
            <a:r>
              <a:rPr sz="3000" spc="-5" dirty="0">
                <a:latin typeface="Calibri"/>
                <a:cs typeface="Calibri"/>
              </a:rPr>
              <a:t>black insoluble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b="1" spc="-5" dirty="0">
                <a:latin typeface="Calibri"/>
                <a:cs typeface="Calibri"/>
              </a:rPr>
              <a:t>eumelanin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yellow to  reddish brown </a:t>
            </a:r>
            <a:r>
              <a:rPr sz="3000" spc="-5" dirty="0">
                <a:latin typeface="Calibri"/>
                <a:cs typeface="Calibri"/>
              </a:rPr>
              <a:t>soluble </a:t>
            </a:r>
            <a:r>
              <a:rPr sz="3000" spc="-10" dirty="0">
                <a:latin typeface="Calibri"/>
                <a:cs typeface="Calibri"/>
              </a:rPr>
              <a:t>called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pheomelanin</a:t>
            </a:r>
            <a:endParaRPr sz="3000">
              <a:latin typeface="Calibri"/>
              <a:cs typeface="Calibri"/>
            </a:endParaRPr>
          </a:p>
          <a:p>
            <a:pPr marL="355600" marR="332740" indent="-342900">
              <a:lnSpc>
                <a:spcPct val="8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function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melanin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largely protective </a:t>
            </a:r>
            <a:r>
              <a:rPr sz="3000" spc="5" dirty="0">
                <a:latin typeface="Calibri"/>
                <a:cs typeface="Calibri"/>
              </a:rPr>
              <a:t>e.g. </a:t>
            </a:r>
            <a:r>
              <a:rPr sz="3000" dirty="0">
                <a:latin typeface="Calibri"/>
                <a:cs typeface="Calibri"/>
              </a:rPr>
              <a:t>in  </a:t>
            </a:r>
            <a:r>
              <a:rPr sz="3000" spc="-5" dirty="0">
                <a:latin typeface="Calibri"/>
                <a:cs typeface="Calibri"/>
              </a:rPr>
              <a:t>chameleons,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man </a:t>
            </a:r>
            <a:r>
              <a:rPr sz="3000" spc="-15" dirty="0">
                <a:latin typeface="Calibri"/>
                <a:cs typeface="Calibri"/>
              </a:rPr>
              <a:t>against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sunlight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2981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Melanization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82035"/>
            <a:ext cx="8022590" cy="44157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Calibri"/>
                <a:cs typeface="Calibri"/>
              </a:rPr>
              <a:t>Melanoblasts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" dirty="0">
                <a:latin typeface="Calibri"/>
                <a:cs typeface="Calibri"/>
              </a:rPr>
              <a:t>skin </a:t>
            </a:r>
            <a:r>
              <a:rPr sz="3200" spc="-25" dirty="0">
                <a:latin typeface="Calibri"/>
                <a:cs typeface="Calibri"/>
              </a:rPr>
              <a:t>differentiate</a:t>
            </a:r>
            <a:r>
              <a:rPr sz="3200" spc="-20" dirty="0">
                <a:latin typeface="Calibri"/>
                <a:cs typeface="Calibri"/>
              </a:rPr>
              <a:t> into: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Melanocytes,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5" dirty="0">
                <a:latin typeface="Calibri"/>
                <a:cs typeface="Calibri"/>
              </a:rPr>
              <a:t>contain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amino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acid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b="1" spc="-5" dirty="0">
                <a:latin typeface="Calibri"/>
                <a:cs typeface="Calibri"/>
              </a:rPr>
              <a:t>tyrosine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0" dirty="0">
                <a:latin typeface="Calibri"/>
                <a:cs typeface="Calibri"/>
              </a:rPr>
              <a:t>Tyrosine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oxidized to  </a:t>
            </a:r>
            <a:r>
              <a:rPr sz="3200" b="1" spc="-20" dirty="0">
                <a:latin typeface="Calibri"/>
                <a:cs typeface="Calibri"/>
              </a:rPr>
              <a:t>dioxyphenylalanine</a:t>
            </a:r>
            <a:r>
              <a:rPr sz="3200" spc="-20" dirty="0">
                <a:latin typeface="Calibri"/>
                <a:cs typeface="Calibri"/>
              </a:rPr>
              <a:t>(DOPA) </a:t>
            </a:r>
            <a:r>
              <a:rPr sz="3200" spc="-5" dirty="0">
                <a:latin typeface="Calibri"/>
                <a:cs typeface="Calibri"/>
              </a:rPr>
              <a:t>under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catalytic  </a:t>
            </a:r>
            <a:r>
              <a:rPr sz="3200" spc="-5" dirty="0">
                <a:latin typeface="Calibri"/>
                <a:cs typeface="Calibri"/>
              </a:rPr>
              <a:t>activity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enzyme </a:t>
            </a:r>
            <a:r>
              <a:rPr sz="3200" spc="-10" dirty="0">
                <a:latin typeface="Calibri"/>
                <a:cs typeface="Calibri"/>
              </a:rPr>
              <a:t>tyrosinase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Calibri"/>
                <a:cs typeface="Calibri"/>
              </a:rPr>
              <a:t>DOPA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changed </a:t>
            </a:r>
            <a:r>
              <a:rPr sz="3200" spc="-20" dirty="0">
                <a:latin typeface="Calibri"/>
                <a:cs typeface="Calibri"/>
              </a:rPr>
              <a:t>into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melanosomes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Melanosomes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sent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keratinocytes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0818" y="375919"/>
            <a:ext cx="71234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6675" marR="5080" indent="-259461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latin typeface="Calibri"/>
                <a:cs typeface="Calibri"/>
              </a:rPr>
              <a:t>Pathological </a:t>
            </a:r>
            <a:r>
              <a:rPr sz="2800" b="1" spc="-5" dirty="0">
                <a:latin typeface="Calibri"/>
                <a:cs typeface="Calibri"/>
              </a:rPr>
              <a:t>conditions </a:t>
            </a:r>
            <a:r>
              <a:rPr sz="2800" b="1" spc="-10" dirty="0">
                <a:latin typeface="Calibri"/>
                <a:cs typeface="Calibri"/>
              </a:rPr>
              <a:t>resulting </a:t>
            </a:r>
            <a:r>
              <a:rPr sz="2800" b="1" spc="-15" dirty="0">
                <a:latin typeface="Calibri"/>
                <a:cs typeface="Calibri"/>
              </a:rPr>
              <a:t>from </a:t>
            </a:r>
            <a:r>
              <a:rPr sz="2800" b="1" spc="-5" dirty="0">
                <a:latin typeface="Calibri"/>
                <a:cs typeface="Calibri"/>
              </a:rPr>
              <a:t>abnormal  </a:t>
            </a:r>
            <a:r>
              <a:rPr sz="2800" b="1" spc="-10" dirty="0">
                <a:latin typeface="Calibri"/>
                <a:cs typeface="Calibri"/>
              </a:rPr>
              <a:t>melanization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380490"/>
            <a:ext cx="88011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3000" b="1" dirty="0">
                <a:latin typeface="Calibri"/>
                <a:cs typeface="Calibri"/>
              </a:rPr>
              <a:t>1.	</a:t>
            </a:r>
            <a:r>
              <a:rPr sz="3000" b="1" spc="-5" dirty="0">
                <a:latin typeface="Calibri"/>
                <a:cs typeface="Calibri"/>
              </a:rPr>
              <a:t>Albinism </a:t>
            </a:r>
            <a:r>
              <a:rPr sz="3000" spc="-15" dirty="0"/>
              <a:t>defined </a:t>
            </a:r>
            <a:r>
              <a:rPr sz="3000" dirty="0"/>
              <a:t>as lack </a:t>
            </a:r>
            <a:r>
              <a:rPr sz="3000" spc="-5" dirty="0"/>
              <a:t>of melanin </a:t>
            </a:r>
            <a:r>
              <a:rPr sz="3000" dirty="0"/>
              <a:t>in the </a:t>
            </a:r>
            <a:r>
              <a:rPr sz="3000" spc="-15" dirty="0"/>
              <a:t>entire </a:t>
            </a:r>
            <a:r>
              <a:rPr sz="3000" spc="-5" dirty="0"/>
              <a:t>skin,  caused </a:t>
            </a:r>
            <a:r>
              <a:rPr sz="3000" spc="-10" dirty="0"/>
              <a:t>by </a:t>
            </a:r>
            <a:r>
              <a:rPr sz="3000" dirty="0"/>
              <a:t>lack </a:t>
            </a:r>
            <a:r>
              <a:rPr sz="3000" spc="-5" dirty="0"/>
              <a:t>of</a:t>
            </a:r>
            <a:r>
              <a:rPr sz="3000" spc="-50" dirty="0"/>
              <a:t> </a:t>
            </a:r>
            <a:r>
              <a:rPr sz="3000" spc="-10" dirty="0"/>
              <a:t>tyrosine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386710"/>
            <a:ext cx="8617585" cy="432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libri"/>
                <a:cs typeface="Calibri"/>
              </a:rPr>
              <a:t>Focal congenital hypomelanosis </a:t>
            </a:r>
            <a:r>
              <a:rPr sz="3000" spc="-15" dirty="0">
                <a:latin typeface="Calibri"/>
                <a:cs typeface="Calibri"/>
              </a:rPr>
              <a:t>defined </a:t>
            </a:r>
            <a:r>
              <a:rPr sz="3000" dirty="0">
                <a:latin typeface="Calibri"/>
                <a:cs typeface="Calibri"/>
              </a:rPr>
              <a:t>as lack </a:t>
            </a:r>
            <a:r>
              <a:rPr sz="3000" spc="-5" dirty="0">
                <a:latin typeface="Calibri"/>
                <a:cs typeface="Calibri"/>
              </a:rPr>
              <a:t>of  melanin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some parts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0" dirty="0">
                <a:latin typeface="Calibri"/>
                <a:cs typeface="Calibri"/>
              </a:rPr>
              <a:t>body, </a:t>
            </a:r>
            <a:r>
              <a:rPr sz="3000" spc="-5" dirty="0">
                <a:latin typeface="Calibri"/>
                <a:cs typeface="Calibri"/>
              </a:rPr>
              <a:t>caused </a:t>
            </a:r>
            <a:r>
              <a:rPr sz="3000" spc="-10" dirty="0">
                <a:latin typeface="Calibri"/>
                <a:cs typeface="Calibri"/>
              </a:rPr>
              <a:t>by  </a:t>
            </a:r>
            <a:r>
              <a:rPr sz="3000" spc="-15" dirty="0">
                <a:latin typeface="Calibri"/>
                <a:cs typeface="Calibri"/>
              </a:rPr>
              <a:t>congenital </a:t>
            </a:r>
            <a:r>
              <a:rPr sz="3000" dirty="0">
                <a:latin typeface="Calibri"/>
                <a:cs typeface="Calibri"/>
              </a:rPr>
              <a:t>lack </a:t>
            </a:r>
            <a:r>
              <a:rPr sz="3000" spc="-5" dirty="0">
                <a:latin typeface="Calibri"/>
                <a:cs typeface="Calibri"/>
              </a:rPr>
              <a:t>of melanoblasts </a:t>
            </a:r>
            <a:r>
              <a:rPr sz="3000" dirty="0">
                <a:latin typeface="Calibri"/>
                <a:cs typeface="Calibri"/>
              </a:rPr>
              <a:t>in the </a:t>
            </a:r>
            <a:r>
              <a:rPr sz="3000" spc="-20" dirty="0">
                <a:latin typeface="Calibri"/>
                <a:cs typeface="Calibri"/>
              </a:rPr>
              <a:t>affected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areas</a:t>
            </a:r>
            <a:endParaRPr sz="3000">
              <a:latin typeface="Calibri"/>
              <a:cs typeface="Calibri"/>
            </a:endParaRPr>
          </a:p>
          <a:p>
            <a:pPr marL="527685" marR="321945" indent="-515620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libri"/>
                <a:cs typeface="Calibri"/>
              </a:rPr>
              <a:t>Chronic dermatitis </a:t>
            </a:r>
            <a:r>
              <a:rPr sz="3000" spc="-15" dirty="0">
                <a:latin typeface="Calibri"/>
                <a:cs typeface="Calibri"/>
              </a:rPr>
              <a:t>defined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inflammation of the  skin caused </a:t>
            </a:r>
            <a:r>
              <a:rPr sz="3000" spc="-10" dirty="0">
                <a:latin typeface="Calibri"/>
                <a:cs typeface="Calibri"/>
              </a:rPr>
              <a:t>by </a:t>
            </a:r>
            <a:r>
              <a:rPr sz="3000" dirty="0">
                <a:latin typeface="Calibri"/>
                <a:cs typeface="Calibri"/>
              </a:rPr>
              <a:t>lack </a:t>
            </a:r>
            <a:r>
              <a:rPr sz="3000" spc="-5" dirty="0">
                <a:latin typeface="Calibri"/>
                <a:cs typeface="Calibri"/>
              </a:rPr>
              <a:t>of melanin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kerationcytes</a:t>
            </a:r>
            <a:endParaRPr sz="3000">
              <a:latin typeface="Calibri"/>
              <a:cs typeface="Calibri"/>
            </a:endParaRPr>
          </a:p>
          <a:p>
            <a:pPr marL="527685" marR="277495" indent="-515620">
              <a:lnSpc>
                <a:spcPct val="100000"/>
              </a:lnSpc>
              <a:spcBef>
                <a:spcPts val="72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3000" b="1" spc="-10" dirty="0">
                <a:latin typeface="Calibri"/>
                <a:cs typeface="Calibri"/>
              </a:rPr>
              <a:t>Chediak-Higash </a:t>
            </a:r>
            <a:r>
              <a:rPr sz="3000" b="1" spc="-15" dirty="0">
                <a:latin typeface="Calibri"/>
                <a:cs typeface="Calibri"/>
              </a:rPr>
              <a:t>syndrome </a:t>
            </a:r>
            <a:r>
              <a:rPr sz="3000" spc="-15" dirty="0">
                <a:latin typeface="Calibri"/>
                <a:cs typeface="Calibri"/>
              </a:rPr>
              <a:t>defined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20" dirty="0">
                <a:latin typeface="Calibri"/>
                <a:cs typeface="Calibri"/>
              </a:rPr>
              <a:t>excessive  </a:t>
            </a:r>
            <a:r>
              <a:rPr sz="3000" spc="-5" dirty="0">
                <a:latin typeface="Calibri"/>
                <a:cs typeface="Calibri"/>
              </a:rPr>
              <a:t>accumulation of melanin </a:t>
            </a:r>
            <a:r>
              <a:rPr sz="3000" dirty="0">
                <a:latin typeface="Calibri"/>
                <a:cs typeface="Calibri"/>
              </a:rPr>
              <a:t>in </a:t>
            </a:r>
            <a:r>
              <a:rPr sz="3000" spc="-5" dirty="0">
                <a:latin typeface="Calibri"/>
                <a:cs typeface="Calibri"/>
              </a:rPr>
              <a:t>some parts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skin,  </a:t>
            </a:r>
            <a:r>
              <a:rPr sz="3000" spc="-5" dirty="0">
                <a:latin typeface="Calibri"/>
                <a:cs typeface="Calibri"/>
              </a:rPr>
              <a:t>caused </a:t>
            </a:r>
            <a:r>
              <a:rPr sz="3000" spc="-10" dirty="0">
                <a:latin typeface="Calibri"/>
                <a:cs typeface="Calibri"/>
              </a:rPr>
              <a:t>by </a:t>
            </a:r>
            <a:r>
              <a:rPr sz="3000" spc="-20" dirty="0">
                <a:latin typeface="Calibri"/>
                <a:cs typeface="Calibri"/>
              </a:rPr>
              <a:t>proliferation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neoplastic  </a:t>
            </a:r>
            <a:r>
              <a:rPr sz="3000" spc="-5" dirty="0">
                <a:latin typeface="Calibri"/>
                <a:cs typeface="Calibri"/>
              </a:rPr>
              <a:t>melanocytes(melanoma)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7195"/>
            <a:ext cx="8903335" cy="6545766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2. </a:t>
            </a:r>
            <a:r>
              <a:rPr sz="3200" b="1" dirty="0" smtClean="0">
                <a:solidFill>
                  <a:srgbClr val="FF0000"/>
                </a:solidFill>
                <a:latin typeface="Calibri"/>
                <a:cs typeface="Calibri"/>
              </a:rPr>
              <a:t>Hemosiderin</a:t>
            </a:r>
            <a:r>
              <a:rPr 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235585" indent="-342900">
              <a:lnSpc>
                <a:spcPts val="3460"/>
              </a:lnSpc>
              <a:spcBef>
                <a:spcPts val="1789"/>
              </a:spcBef>
              <a:buFont typeface="Arial"/>
              <a:buChar char="•"/>
              <a:tabLst>
                <a:tab pos="354965" algn="l"/>
                <a:tab pos="355600" algn="l"/>
                <a:tab pos="2752090" algn="l"/>
              </a:tabLst>
            </a:pPr>
            <a:r>
              <a:rPr sz="3200" spc="-5" dirty="0">
                <a:latin typeface="Calibri"/>
                <a:cs typeface="Calibri"/>
              </a:rPr>
              <a:t>Hemosiderin </a:t>
            </a:r>
            <a:r>
              <a:rPr sz="3200" dirty="0">
                <a:latin typeface="Calibri"/>
                <a:cs typeface="Calibri"/>
              </a:rPr>
              <a:t>is the insoluble </a:t>
            </a:r>
            <a:r>
              <a:rPr sz="3200" spc="-25" dirty="0">
                <a:latin typeface="Calibri"/>
                <a:cs typeface="Calibri"/>
              </a:rPr>
              <a:t>stored form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iron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10" dirty="0">
                <a:latin typeface="Calibri"/>
                <a:cs typeface="Calibri"/>
              </a:rPr>
              <a:t>macrophages	</a:t>
            </a:r>
            <a:r>
              <a:rPr sz="3200" spc="-5" dirty="0">
                <a:latin typeface="Calibri"/>
                <a:cs typeface="Calibri"/>
              </a:rPr>
              <a:t>bound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ferritin</a:t>
            </a:r>
            <a:endParaRPr sz="3200" dirty="0">
              <a:latin typeface="Calibri"/>
              <a:cs typeface="Calibri"/>
            </a:endParaRPr>
          </a:p>
          <a:p>
            <a:pPr marL="355600" marR="52197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source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20" dirty="0">
                <a:latin typeface="Calibri"/>
                <a:cs typeface="Calibri"/>
              </a:rPr>
              <a:t>iron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5" dirty="0">
                <a:latin typeface="Calibri"/>
                <a:cs typeface="Calibri"/>
              </a:rPr>
              <a:t>usually haemoglobin </a:t>
            </a:r>
            <a:r>
              <a:rPr sz="3200" dirty="0">
                <a:latin typeface="Calibri"/>
                <a:cs typeface="Calibri"/>
              </a:rPr>
              <a:t>arising  </a:t>
            </a:r>
            <a:r>
              <a:rPr sz="3200" spc="-15" dirty="0">
                <a:latin typeface="Calibri"/>
                <a:cs typeface="Calibri"/>
              </a:rPr>
              <a:t>from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hemolysis</a:t>
            </a:r>
            <a:endParaRPr sz="3200" dirty="0">
              <a:latin typeface="Calibri"/>
              <a:cs typeface="Calibri"/>
            </a:endParaRPr>
          </a:p>
          <a:p>
            <a:pPr marL="355600" marR="506730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Destruction of </a:t>
            </a:r>
            <a:r>
              <a:rPr sz="3200" spc="-10" dirty="0">
                <a:latin typeface="Calibri"/>
                <a:cs typeface="Calibri"/>
              </a:rPr>
              <a:t>erythrocytes </a:t>
            </a:r>
            <a:r>
              <a:rPr sz="3200" spc="-15" dirty="0">
                <a:latin typeface="Calibri"/>
                <a:cs typeface="Calibri"/>
              </a:rPr>
              <a:t>occurs </a:t>
            </a:r>
            <a:r>
              <a:rPr sz="3200" spc="-10" dirty="0">
                <a:latin typeface="Calibri"/>
                <a:cs typeface="Calibri"/>
              </a:rPr>
              <a:t>in </a:t>
            </a:r>
            <a:r>
              <a:rPr sz="3200" spc="-25" dirty="0">
                <a:latin typeface="Calibri"/>
                <a:cs typeface="Calibri"/>
              </a:rPr>
              <a:t>different  </a:t>
            </a:r>
            <a:r>
              <a:rPr sz="3200" spc="-15" dirty="0">
                <a:latin typeface="Calibri"/>
                <a:cs typeface="Calibri"/>
              </a:rPr>
              <a:t>haemoparastic </a:t>
            </a:r>
            <a:r>
              <a:rPr sz="3200" b="1" dirty="0">
                <a:latin typeface="Calibri"/>
                <a:cs typeface="Calibri"/>
              </a:rPr>
              <a:t>diseases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5" dirty="0">
                <a:latin typeface="Calibri"/>
                <a:cs typeface="Calibri"/>
              </a:rPr>
              <a:t>blood escapes 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blood vessels(</a:t>
            </a:r>
            <a:r>
              <a:rPr sz="3200" b="1" spc="-5" dirty="0">
                <a:latin typeface="Calibri"/>
                <a:cs typeface="Calibri"/>
              </a:rPr>
              <a:t>haemorrhage</a:t>
            </a:r>
            <a:r>
              <a:rPr sz="3200" spc="-5" dirty="0">
                <a:latin typeface="Calibri"/>
                <a:cs typeface="Calibri"/>
              </a:rPr>
              <a:t>) or </a:t>
            </a:r>
            <a:r>
              <a:rPr sz="3200" dirty="0">
                <a:latin typeface="Calibri"/>
                <a:cs typeface="Calibri"/>
              </a:rPr>
              <a:t>when  </a:t>
            </a:r>
            <a:r>
              <a:rPr sz="3200" spc="-5" dirty="0">
                <a:latin typeface="Calibri"/>
                <a:cs typeface="Calibri"/>
              </a:rPr>
              <a:t>blood </a:t>
            </a:r>
            <a:r>
              <a:rPr sz="3200" spc="-20" dirty="0">
                <a:latin typeface="Calibri"/>
                <a:cs typeface="Calibri"/>
              </a:rPr>
              <a:t>stagnates </a:t>
            </a:r>
            <a:r>
              <a:rPr sz="3200" dirty="0">
                <a:latin typeface="Calibri"/>
                <a:cs typeface="Calibri"/>
              </a:rPr>
              <a:t>in the </a:t>
            </a:r>
            <a:r>
              <a:rPr sz="3200" spc="-5" dirty="0">
                <a:latin typeface="Calibri"/>
                <a:cs typeface="Calibri"/>
              </a:rPr>
              <a:t>blood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vessels(</a:t>
            </a:r>
            <a:r>
              <a:rPr sz="3200" b="1" spc="-5" dirty="0">
                <a:latin typeface="Calibri"/>
                <a:cs typeface="Calibri"/>
              </a:rPr>
              <a:t>congestion</a:t>
            </a:r>
            <a:r>
              <a:rPr sz="3200" spc="-5" dirty="0"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Following </a:t>
            </a:r>
            <a:r>
              <a:rPr sz="3200" spc="-5" dirty="0">
                <a:latin typeface="Calibri"/>
                <a:cs typeface="Calibri"/>
              </a:rPr>
              <a:t>hemolysis, haemoglobin </a:t>
            </a:r>
            <a:r>
              <a:rPr sz="3200" spc="-10" dirty="0">
                <a:latin typeface="Calibri"/>
                <a:cs typeface="Calibri"/>
              </a:rPr>
              <a:t>dissociates </a:t>
            </a:r>
            <a:r>
              <a:rPr sz="3200" spc="-20" dirty="0">
                <a:latin typeface="Calibri"/>
                <a:cs typeface="Calibri"/>
              </a:rPr>
              <a:t>into  </a:t>
            </a:r>
            <a:r>
              <a:rPr sz="3200" dirty="0">
                <a:latin typeface="Calibri"/>
                <a:cs typeface="Calibri"/>
              </a:rPr>
              <a:t>hem and globin and it is the hem </a:t>
            </a:r>
            <a:r>
              <a:rPr sz="3200" spc="-5" dirty="0">
                <a:latin typeface="Calibri"/>
                <a:cs typeface="Calibri"/>
              </a:rPr>
              <a:t>part that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30" dirty="0">
                <a:latin typeface="Calibri"/>
                <a:cs typeface="Calibri"/>
              </a:rPr>
              <a:t>taken  </a:t>
            </a:r>
            <a:r>
              <a:rPr sz="3200" spc="-10" dirty="0">
                <a:latin typeface="Calibri"/>
                <a:cs typeface="Calibri"/>
              </a:rPr>
              <a:t>by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macrophages </a:t>
            </a:r>
            <a:r>
              <a:rPr sz="3200" dirty="0">
                <a:latin typeface="Calibri"/>
                <a:cs typeface="Calibri"/>
              </a:rPr>
              <a:t>in which </a:t>
            </a:r>
            <a:r>
              <a:rPr sz="3200" spc="-15" dirty="0">
                <a:latin typeface="Calibri"/>
                <a:cs typeface="Calibri"/>
              </a:rPr>
              <a:t>iron still </a:t>
            </a:r>
            <a:r>
              <a:rPr sz="3200" spc="-5" dirty="0">
                <a:latin typeface="Calibri"/>
                <a:cs typeface="Calibri"/>
              </a:rPr>
              <a:t>remains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its  </a:t>
            </a:r>
            <a:r>
              <a:rPr sz="3200" b="1" spc="-20" dirty="0">
                <a:latin typeface="Calibri"/>
                <a:cs typeface="Calibri"/>
              </a:rPr>
              <a:t>ferrous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state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1259</Words>
  <Application>Microsoft Office PowerPoint</Application>
  <PresentationFormat>On-screen Show (4:3)</PresentationFormat>
  <Paragraphs>153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PATHOLOGICAL PIGMENTATION</vt:lpstr>
      <vt:lpstr>PATHOLOGICAL PIGMENTATION</vt:lpstr>
      <vt:lpstr>Effects of exogenous pigments</vt:lpstr>
      <vt:lpstr>Source of endogenous pigments in the body and the  specific pigments derived from each source</vt:lpstr>
      <vt:lpstr>1. Melanin</vt:lpstr>
      <vt:lpstr>Melanin(cont.)</vt:lpstr>
      <vt:lpstr>Melanization</vt:lpstr>
      <vt:lpstr>1. Albinism defined as lack of melanin in the entire skin,  caused by lack of tyrosine</vt:lpstr>
      <vt:lpstr>PowerPoint Presentation</vt:lpstr>
      <vt:lpstr>PowerPoint Presentation</vt:lpstr>
      <vt:lpstr>PowerPoint Presentation</vt:lpstr>
      <vt:lpstr>Identification of hematin</vt:lpstr>
      <vt:lpstr>PowerPoint Presentation</vt:lpstr>
      <vt:lpstr>Bilirubin(cont.)</vt:lpstr>
      <vt:lpstr>Bilirubin(cont.)</vt:lpstr>
      <vt:lpstr>PowerPoint Presentation</vt:lpstr>
      <vt:lpstr>Jaundice/Icterus</vt:lpstr>
      <vt:lpstr>3. Porphyrins</vt:lpstr>
      <vt:lpstr>PowerPoint Presentation</vt:lpstr>
      <vt:lpstr>PowerPoint Presentation</vt:lpstr>
      <vt:lpstr>4. Lipofuscin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PATHOLOGICAL PIGMENTATION</dc:title>
  <dc:creator>jihad ahmed</dc:creator>
  <cp:lastModifiedBy>Dr. Jihad A. Ahmed</cp:lastModifiedBy>
  <cp:revision>4</cp:revision>
  <dcterms:created xsi:type="dcterms:W3CDTF">2021-02-01T21:54:53Z</dcterms:created>
  <dcterms:modified xsi:type="dcterms:W3CDTF">2021-02-01T22:21:08Z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2012-06-07T00:00:00Z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2021-02-01T00:00:00Z</vt:filetime>
  </property>
</Properties>
</file>